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4" r:id="rId3"/>
    <p:sldId id="260" r:id="rId4"/>
    <p:sldId id="263" r:id="rId5"/>
    <p:sldId id="266" r:id="rId6"/>
    <p:sldId id="259" r:id="rId7"/>
    <p:sldId id="267" r:id="rId8"/>
    <p:sldId id="274" r:id="rId9"/>
    <p:sldId id="280" r:id="rId10"/>
    <p:sldId id="290" r:id="rId11"/>
    <p:sldId id="283" r:id="rId12"/>
    <p:sldId id="292" r:id="rId13"/>
    <p:sldId id="293" r:id="rId14"/>
    <p:sldId id="272" r:id="rId15"/>
    <p:sldId id="270" r:id="rId16"/>
    <p:sldId id="276" r:id="rId17"/>
    <p:sldId id="277" r:id="rId18"/>
    <p:sldId id="271" r:id="rId19"/>
    <p:sldId id="257" r:id="rId20"/>
    <p:sldId id="284" r:id="rId21"/>
    <p:sldId id="287" r:id="rId22"/>
    <p:sldId id="286" r:id="rId23"/>
    <p:sldId id="288" r:id="rId24"/>
    <p:sldId id="268" r:id="rId25"/>
    <p:sldId id="256" r:id="rId26"/>
    <p:sldId id="269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4" autoAdjust="0"/>
  </p:normalViewPr>
  <p:slideViewPr>
    <p:cSldViewPr>
      <p:cViewPr varScale="1">
        <p:scale>
          <a:sx n="151" d="100"/>
          <a:sy n="151" d="100"/>
        </p:scale>
        <p:origin x="209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\home\niesen\Eigene%20Daten\CoTTIS_1%20und%202\COTTIS-1_matched-pair\Kopie%20von%20Analyse-paper-Cottis-27-10-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00071238876966E-2"/>
          <c:y val="8.3039496638882784E-2"/>
          <c:w val="0.9196489339716758"/>
          <c:h val="0.69042538332792791"/>
        </c:manualLayout>
      </c:layout>
      <c:lineChart>
        <c:grouping val="standard"/>
        <c:varyColors val="0"/>
        <c:ser>
          <c:idx val="0"/>
          <c:order val="0"/>
          <c:tx>
            <c:strRef>
              <c:f>'Temperaturverlauf matched pair'!$A$33</c:f>
              <c:strCache>
                <c:ptCount val="1"/>
                <c:pt idx="0">
                  <c:v>Cottis 25%-Quartile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'Temperaturverlauf matched pair'!$B$32:$E$32</c:f>
              <c:strCache>
                <c:ptCount val="4"/>
                <c:pt idx="0">
                  <c:v>0h</c:v>
                </c:pt>
                <c:pt idx="1">
                  <c:v>3h</c:v>
                </c:pt>
                <c:pt idx="2">
                  <c:v>6h</c:v>
                </c:pt>
                <c:pt idx="3">
                  <c:v>12h</c:v>
                </c:pt>
              </c:strCache>
            </c:strRef>
          </c:cat>
          <c:val>
            <c:numRef>
              <c:f>'Temperaturverlauf matched pair'!$B$33:$E$33</c:f>
              <c:numCache>
                <c:formatCode>General</c:formatCode>
                <c:ptCount val="4"/>
                <c:pt idx="0">
                  <c:v>36</c:v>
                </c:pt>
                <c:pt idx="1">
                  <c:v>34.450000000000003</c:v>
                </c:pt>
                <c:pt idx="2">
                  <c:v>34.799999999999997</c:v>
                </c:pt>
                <c:pt idx="3">
                  <c:v>35.824999999999996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33-4494-9329-7BD093128A54}"/>
            </c:ext>
          </c:extLst>
        </c:ser>
        <c:ser>
          <c:idx val="1"/>
          <c:order val="1"/>
          <c:tx>
            <c:strRef>
              <c:f>'Temperaturverlauf matched pair'!$A$34</c:f>
              <c:strCache>
                <c:ptCount val="1"/>
                <c:pt idx="0">
                  <c:v>Cottis Median</c:v>
                </c:pt>
              </c:strCache>
            </c:strRef>
          </c:tx>
          <c:spPr>
            <a:ln w="571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571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186224208926959"/>
                  <c:y val="-1.008673800452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16-4B65-8308-5C24636FE5C1}"/>
                </c:ext>
              </c:extLst>
            </c:dLbl>
            <c:dLbl>
              <c:idx val="1"/>
              <c:layout>
                <c:manualLayout>
                  <c:x val="-1.9360772669296662E-2"/>
                  <c:y val="-6.724492003017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16-4B65-8308-5C24636FE5C1}"/>
                </c:ext>
              </c:extLst>
            </c:dLbl>
            <c:dLbl>
              <c:idx val="2"/>
              <c:layout>
                <c:manualLayout>
                  <c:x val="-6.4535908897655453E-2"/>
                  <c:y val="-7.06071660316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16-4B65-8308-5C24636FE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'Temperaturverlauf matched pair'!$B$32:$E$32</c:f>
              <c:strCache>
                <c:ptCount val="4"/>
                <c:pt idx="0">
                  <c:v>0h</c:v>
                </c:pt>
                <c:pt idx="1">
                  <c:v>3h</c:v>
                </c:pt>
                <c:pt idx="2">
                  <c:v>6h</c:v>
                </c:pt>
                <c:pt idx="3">
                  <c:v>12h</c:v>
                </c:pt>
              </c:strCache>
            </c:strRef>
          </c:cat>
          <c:val>
            <c:numRef>
              <c:f>'Temperaturverlauf matched pair'!$B$34:$E$34</c:f>
              <c:numCache>
                <c:formatCode>General</c:formatCode>
                <c:ptCount val="4"/>
                <c:pt idx="0">
                  <c:v>36.349999999999994</c:v>
                </c:pt>
                <c:pt idx="1">
                  <c:v>34.700000000000003</c:v>
                </c:pt>
                <c:pt idx="2">
                  <c:v>34.950000000000003</c:v>
                </c:pt>
                <c:pt idx="3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33-4494-9329-7BD093128A54}"/>
            </c:ext>
          </c:extLst>
        </c:ser>
        <c:ser>
          <c:idx val="2"/>
          <c:order val="2"/>
          <c:tx>
            <c:strRef>
              <c:f>'Temperaturverlauf matched pair'!$A$35</c:f>
              <c:strCache>
                <c:ptCount val="1"/>
                <c:pt idx="0">
                  <c:v>Cottis 75%-Quartile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'Temperaturverlauf matched pair'!$B$32:$E$32</c:f>
              <c:strCache>
                <c:ptCount val="4"/>
                <c:pt idx="0">
                  <c:v>0h</c:v>
                </c:pt>
                <c:pt idx="1">
                  <c:v>3h</c:v>
                </c:pt>
                <c:pt idx="2">
                  <c:v>6h</c:v>
                </c:pt>
                <c:pt idx="3">
                  <c:v>12h</c:v>
                </c:pt>
              </c:strCache>
            </c:strRef>
          </c:cat>
          <c:val>
            <c:numRef>
              <c:f>'Temperaturverlauf matched pair'!$B$35:$E$35</c:f>
              <c:numCache>
                <c:formatCode>General</c:formatCode>
                <c:ptCount val="4"/>
                <c:pt idx="0">
                  <c:v>36.575000000000003</c:v>
                </c:pt>
                <c:pt idx="1">
                  <c:v>34.9</c:v>
                </c:pt>
                <c:pt idx="2">
                  <c:v>35</c:v>
                </c:pt>
                <c:pt idx="3">
                  <c:v>36.175000000000004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33-4494-9329-7BD093128A54}"/>
            </c:ext>
          </c:extLst>
        </c:ser>
        <c:ser>
          <c:idx val="3"/>
          <c:order val="3"/>
          <c:tx>
            <c:strRef>
              <c:f>'Temperaturverlauf matched pair'!$A$36</c:f>
              <c:strCache>
                <c:ptCount val="1"/>
                <c:pt idx="0">
                  <c:v>Controle 25%-Quartiel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'Temperaturverlauf matched pair'!$B$32:$E$32</c:f>
              <c:strCache>
                <c:ptCount val="4"/>
                <c:pt idx="0">
                  <c:v>0h</c:v>
                </c:pt>
                <c:pt idx="1">
                  <c:v>3h</c:v>
                </c:pt>
                <c:pt idx="2">
                  <c:v>6h</c:v>
                </c:pt>
                <c:pt idx="3">
                  <c:v>12h</c:v>
                </c:pt>
              </c:strCache>
            </c:strRef>
          </c:cat>
          <c:val>
            <c:numRef>
              <c:f>'Temperaturverlauf matched pair'!$B$36:$E$36</c:f>
              <c:numCache>
                <c:formatCode>General</c:formatCode>
                <c:ptCount val="4"/>
                <c:pt idx="0">
                  <c:v>35.5</c:v>
                </c:pt>
                <c:pt idx="1">
                  <c:v>35.6</c:v>
                </c:pt>
                <c:pt idx="2">
                  <c:v>36</c:v>
                </c:pt>
                <c:pt idx="3">
                  <c:v>36.475000000000001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33-4494-9329-7BD093128A54}"/>
            </c:ext>
          </c:extLst>
        </c:ser>
        <c:ser>
          <c:idx val="4"/>
          <c:order val="4"/>
          <c:tx>
            <c:strRef>
              <c:f>'Temperaturverlauf matched pair'!$A$37</c:f>
              <c:strCache>
                <c:ptCount val="1"/>
                <c:pt idx="0">
                  <c:v>Controle Median</c:v>
                </c:pt>
              </c:strCache>
            </c:strRef>
          </c:tx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571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604787853020737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969827345270497E-2"/>
                      <c:h val="0.117981212192933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E16-4B65-8308-5C24636FE5C1}"/>
                </c:ext>
              </c:extLst>
            </c:dLbl>
            <c:dLbl>
              <c:idx val="1"/>
              <c:layout>
                <c:manualLayout>
                  <c:x val="-1.9360772669296662E-2"/>
                  <c:y val="-4.707144402111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16-4B65-8308-5C24636FE5C1}"/>
                </c:ext>
              </c:extLst>
            </c:dLbl>
            <c:dLbl>
              <c:idx val="2"/>
              <c:layout>
                <c:manualLayout>
                  <c:x val="-4.7326333191614056E-2"/>
                  <c:y val="-4.70714440211191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877009124801607E-2"/>
                      <c:h val="0.11125672018991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16-4B65-8308-5C24636FE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'Temperaturverlauf matched pair'!$B$32:$E$32</c:f>
              <c:strCache>
                <c:ptCount val="4"/>
                <c:pt idx="0">
                  <c:v>0h</c:v>
                </c:pt>
                <c:pt idx="1">
                  <c:v>3h</c:v>
                </c:pt>
                <c:pt idx="2">
                  <c:v>6h</c:v>
                </c:pt>
                <c:pt idx="3">
                  <c:v>12h</c:v>
                </c:pt>
              </c:strCache>
            </c:strRef>
          </c:cat>
          <c:val>
            <c:numRef>
              <c:f>'Temperaturverlauf matched pair'!$B$37:$E$37</c:f>
              <c:numCache>
                <c:formatCode>General</c:formatCode>
                <c:ptCount val="4"/>
                <c:pt idx="0">
                  <c:v>36.1</c:v>
                </c:pt>
                <c:pt idx="1">
                  <c:v>36</c:v>
                </c:pt>
                <c:pt idx="2">
                  <c:v>36.299999999999997</c:v>
                </c:pt>
                <c:pt idx="3">
                  <c:v>36.799999999999997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33-4494-9329-7BD093128A54}"/>
            </c:ext>
          </c:extLst>
        </c:ser>
        <c:ser>
          <c:idx val="5"/>
          <c:order val="5"/>
          <c:tx>
            <c:strRef>
              <c:f>'Temperaturverlauf matched pair'!$A$38</c:f>
              <c:strCache>
                <c:ptCount val="1"/>
                <c:pt idx="0">
                  <c:v>Controle 75%-Quartile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'Temperaturverlauf matched pair'!$B$32:$E$32</c:f>
              <c:strCache>
                <c:ptCount val="4"/>
                <c:pt idx="0">
                  <c:v>0h</c:v>
                </c:pt>
                <c:pt idx="1">
                  <c:v>3h</c:v>
                </c:pt>
                <c:pt idx="2">
                  <c:v>6h</c:v>
                </c:pt>
                <c:pt idx="3">
                  <c:v>12h</c:v>
                </c:pt>
              </c:strCache>
            </c:strRef>
          </c:cat>
          <c:val>
            <c:numRef>
              <c:f>'Temperaturverlauf matched pair'!$B$38:$E$38</c:f>
              <c:numCache>
                <c:formatCode>General</c:formatCode>
                <c:ptCount val="4"/>
                <c:pt idx="0">
                  <c:v>36.5</c:v>
                </c:pt>
                <c:pt idx="1">
                  <c:v>36.4</c:v>
                </c:pt>
                <c:pt idx="2">
                  <c:v>36.6</c:v>
                </c:pt>
                <c:pt idx="3">
                  <c:v>37.200000000000003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33-4494-9329-7BD09312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562240"/>
        <c:axId val="431562896"/>
      </c:lineChart>
      <c:catAx>
        <c:axId val="43156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431562896"/>
        <c:crosses val="autoZero"/>
        <c:auto val="1"/>
        <c:lblAlgn val="ctr"/>
        <c:lblOffset val="100"/>
        <c:noMultiLvlLbl val="0"/>
      </c:catAx>
      <c:valAx>
        <c:axId val="431562896"/>
        <c:scaling>
          <c:orientation val="minMax"/>
          <c:min val="3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43156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9679F-332D-4517-856F-D6F2B3A16480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FEA8-F9C4-4747-AB10-6562016D12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48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1192214"/>
            <a:ext cx="8532000" cy="4770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182563" indent="-182563">
              <a:defRPr sz="2400"/>
            </a:lvl2pPr>
            <a:lvl3pPr marL="538163" indent="-180975">
              <a:defRPr sz="2000"/>
            </a:lvl3pPr>
            <a:lvl4pPr marL="895350" indent="-182563">
              <a:defRPr/>
            </a:lvl4pPr>
            <a:lvl5pPr marL="1252538" indent="-173038">
              <a:buFont typeface="Symbol" pitchFamily="18" charset="2"/>
              <a:buChar char="-"/>
              <a:defRPr sz="1600"/>
            </a:lvl5pPr>
            <a:lvl6pPr marL="1619250" indent="-180975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06000" y="768350"/>
            <a:ext cx="85320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4EC3-BA13-4535-AD0F-323D80CDF628}" type="slidenum">
              <a:rPr lang="de-DE" altLang="de-DE"/>
              <a:pPr>
                <a:defRPr/>
              </a:pPr>
              <a:t>‹#›</a:t>
            </a:fld>
            <a:r>
              <a:rPr lang="de-DE" altLang="de-DE"/>
              <a:t>    </a:t>
            </a:r>
            <a:r>
              <a:rPr lang="en-US" altLang="de-DE"/>
              <a:t> 21.11.2012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50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6FB3-0EED-4441-A9E8-906D7C2B578D}" type="datetimeFigureOut">
              <a:rPr lang="de-DE" smtClean="0"/>
              <a:pPr/>
              <a:t>08.07.2024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0560-1DB0-43A6-AAC2-8292A1EACCC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62068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err="1">
                <a:solidFill>
                  <a:srgbClr val="FF0000"/>
                </a:solidFill>
              </a:rPr>
              <a:t>Co</a:t>
            </a:r>
            <a:r>
              <a:rPr lang="de-DE" sz="5400" b="1" dirty="0" err="1">
                <a:solidFill>
                  <a:schemeClr val="bg1"/>
                </a:solidFill>
              </a:rPr>
              <a:t>mbination</a:t>
            </a:r>
            <a:r>
              <a:rPr lang="de-DE" sz="5400" b="1" dirty="0">
                <a:solidFill>
                  <a:schemeClr val="bg1"/>
                </a:solidFill>
              </a:rPr>
              <a:t> </a:t>
            </a:r>
            <a:r>
              <a:rPr lang="de-DE" sz="5400" b="1" dirty="0" err="1">
                <a:solidFill>
                  <a:schemeClr val="bg1"/>
                </a:solidFill>
              </a:rPr>
              <a:t>Of</a:t>
            </a:r>
            <a:r>
              <a:rPr lang="de-DE" sz="5400" b="1" dirty="0">
                <a:solidFill>
                  <a:schemeClr val="bg1"/>
                </a:solidFill>
              </a:rPr>
              <a:t> </a:t>
            </a:r>
            <a:r>
              <a:rPr lang="de-DE" sz="5400" b="1" dirty="0" err="1">
                <a:solidFill>
                  <a:schemeClr val="bg1"/>
                </a:solidFill>
              </a:rPr>
              <a:t>Targeted</a:t>
            </a:r>
            <a:r>
              <a:rPr lang="de-DE" sz="5400" b="1" dirty="0">
                <a:solidFill>
                  <a:schemeClr val="bg1"/>
                </a:solidFill>
              </a:rPr>
              <a:t> </a:t>
            </a:r>
            <a:r>
              <a:rPr lang="de-DE" sz="5400" b="1" dirty="0" err="1">
                <a:solidFill>
                  <a:srgbClr val="FF0000"/>
                </a:solidFill>
              </a:rPr>
              <a:t>T</a:t>
            </a:r>
            <a:r>
              <a:rPr lang="de-DE" sz="5400" b="1" dirty="0" err="1">
                <a:solidFill>
                  <a:schemeClr val="bg1"/>
                </a:solidFill>
              </a:rPr>
              <a:t>emperature</a:t>
            </a:r>
            <a:r>
              <a:rPr lang="de-DE" sz="5400" b="1" dirty="0">
                <a:solidFill>
                  <a:schemeClr val="bg1"/>
                </a:solidFill>
              </a:rPr>
              <a:t>  Management </a:t>
            </a:r>
            <a:r>
              <a:rPr lang="de-DE" sz="5400" b="1" dirty="0" err="1">
                <a:solidFill>
                  <a:schemeClr val="bg1"/>
                </a:solidFill>
              </a:rPr>
              <a:t>and</a:t>
            </a:r>
            <a:r>
              <a:rPr lang="de-DE" sz="5400" b="1" dirty="0">
                <a:solidFill>
                  <a:schemeClr val="bg1"/>
                </a:solidFill>
              </a:rPr>
              <a:t> </a:t>
            </a:r>
            <a:r>
              <a:rPr lang="de-DE" sz="5400" b="1" dirty="0" err="1">
                <a:solidFill>
                  <a:srgbClr val="FF0000"/>
                </a:solidFill>
              </a:rPr>
              <a:t>T</a:t>
            </a:r>
            <a:r>
              <a:rPr lang="de-DE" sz="5400" b="1" dirty="0" err="1">
                <a:solidFill>
                  <a:schemeClr val="bg1"/>
                </a:solidFill>
              </a:rPr>
              <a:t>hrombectomy</a:t>
            </a:r>
            <a:r>
              <a:rPr lang="de-DE" sz="5400" b="1" dirty="0">
                <a:solidFill>
                  <a:schemeClr val="bg1"/>
                </a:solidFill>
              </a:rPr>
              <a:t> After </a:t>
            </a:r>
            <a:r>
              <a:rPr lang="de-DE" sz="5400" b="1" dirty="0" err="1">
                <a:solidFill>
                  <a:srgbClr val="FF0000"/>
                </a:solidFill>
              </a:rPr>
              <a:t>I</a:t>
            </a:r>
            <a:r>
              <a:rPr lang="de-DE" sz="5400" b="1" dirty="0" err="1">
                <a:solidFill>
                  <a:schemeClr val="bg1"/>
                </a:solidFill>
              </a:rPr>
              <a:t>schemic</a:t>
            </a:r>
            <a:r>
              <a:rPr lang="de-DE" sz="5400" b="1" dirty="0">
                <a:solidFill>
                  <a:schemeClr val="bg1"/>
                </a:solidFill>
              </a:rPr>
              <a:t> </a:t>
            </a:r>
            <a:r>
              <a:rPr lang="de-DE" sz="5400" b="1" dirty="0" err="1">
                <a:solidFill>
                  <a:srgbClr val="FF0000"/>
                </a:solidFill>
              </a:rPr>
              <a:t>S</a:t>
            </a:r>
            <a:r>
              <a:rPr lang="de-DE" sz="5400" b="1" dirty="0" err="1">
                <a:solidFill>
                  <a:schemeClr val="bg1"/>
                </a:solidFill>
              </a:rPr>
              <a:t>troke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51720" y="5013176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</a:rPr>
              <a:t>COTTIS I / 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675" t="48138" r="1123" b="8099"/>
          <a:stretch/>
        </p:blipFill>
        <p:spPr>
          <a:xfrm>
            <a:off x="755576" y="1844824"/>
            <a:ext cx="7200800" cy="3672408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6516216" y="1772816"/>
            <a:ext cx="1152128" cy="4680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411760" y="3326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Main </a:t>
            </a:r>
            <a:r>
              <a:rPr lang="de-DE" sz="2800" b="1" dirty="0" err="1">
                <a:solidFill>
                  <a:schemeClr val="bg1"/>
                </a:solidFill>
              </a:rPr>
              <a:t>inclusion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criteria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4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Inhaltsplatzhalter 2"/>
          <p:cNvSpPr>
            <a:spLocks noGrp="1"/>
          </p:cNvSpPr>
          <p:nvPr>
            <p:ph idx="1"/>
          </p:nvPr>
        </p:nvSpPr>
        <p:spPr>
          <a:xfrm>
            <a:off x="306388" y="1341438"/>
            <a:ext cx="8531225" cy="4770437"/>
          </a:xfrm>
        </p:spPr>
        <p:txBody>
          <a:bodyPr/>
          <a:lstStyle/>
          <a:p>
            <a:pPr>
              <a:defRPr/>
            </a:pPr>
            <a:r>
              <a:rPr lang="de-DE" b="1" dirty="0">
                <a:solidFill>
                  <a:schemeClr val="bg1"/>
                </a:solidFill>
              </a:rPr>
              <a:t>&lt;6h:     </a:t>
            </a:r>
            <a:r>
              <a:rPr lang="de-DE" dirty="0">
                <a:solidFill>
                  <a:schemeClr val="bg1"/>
                </a:solidFill>
              </a:rPr>
              <a:t>CT 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CT-A (</a:t>
            </a:r>
            <a:r>
              <a:rPr lang="de-DE" dirty="0" err="1">
                <a:solidFill>
                  <a:schemeClr val="bg1"/>
                </a:solidFill>
              </a:rPr>
              <a:t>or</a:t>
            </a:r>
            <a:r>
              <a:rPr lang="de-DE" dirty="0">
                <a:solidFill>
                  <a:schemeClr val="bg1"/>
                </a:solidFill>
              </a:rPr>
              <a:t> MRI/MR-A)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marL="0" indent="0"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chemeClr val="bg1"/>
                </a:solidFill>
              </a:rPr>
              <a:t>6-24h:    </a:t>
            </a:r>
            <a:r>
              <a:rPr lang="de-DE" dirty="0" err="1">
                <a:solidFill>
                  <a:schemeClr val="bg1"/>
                </a:solidFill>
              </a:rPr>
              <a:t>significant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mismatch</a:t>
            </a:r>
            <a:r>
              <a:rPr lang="de-DE" dirty="0">
                <a:solidFill>
                  <a:schemeClr val="bg1"/>
                </a:solidFill>
              </a:rPr>
              <a:t> in CT-Perfusion  (</a:t>
            </a:r>
            <a:r>
              <a:rPr lang="de-DE" dirty="0" err="1">
                <a:solidFill>
                  <a:schemeClr val="bg1"/>
                </a:solidFill>
              </a:rPr>
              <a:t>or</a:t>
            </a:r>
            <a:r>
              <a:rPr lang="de-DE" dirty="0">
                <a:solidFill>
                  <a:schemeClr val="bg1"/>
                </a:solidFill>
              </a:rPr>
              <a:t> MRI(MRP)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36868" name="Titel 1"/>
          <p:cNvSpPr txBox="1">
            <a:spLocks/>
          </p:cNvSpPr>
          <p:nvPr/>
        </p:nvSpPr>
        <p:spPr bwMode="auto">
          <a:xfrm>
            <a:off x="306388" y="338138"/>
            <a:ext cx="8531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</a:rPr>
              <a:t>COTTIS-1:  Imaging</a:t>
            </a:r>
            <a:endParaRPr lang="de-DE" altLang="de-DE" sz="2800" dirty="0"/>
          </a:p>
        </p:txBody>
      </p:sp>
      <p:sp>
        <p:nvSpPr>
          <p:cNvPr id="36869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06388" y="768350"/>
            <a:ext cx="8531225" cy="307777"/>
          </a:xfrm>
        </p:spPr>
        <p:txBody>
          <a:bodyPr/>
          <a:lstStyle/>
          <a:p>
            <a:pPr marL="0" indent="0">
              <a:buNone/>
            </a:pPr>
            <a:endParaRPr lang="de-DE" altLang="de-DE" sz="1400" dirty="0">
              <a:solidFill>
                <a:schemeClr val="tx1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24" y="995746"/>
            <a:ext cx="125412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49" y="995746"/>
            <a:ext cx="121443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2" y="3148351"/>
            <a:ext cx="2349381" cy="284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feld 3"/>
          <p:cNvSpPr txBox="1">
            <a:spLocks noChangeArrowheads="1"/>
          </p:cNvSpPr>
          <p:nvPr/>
        </p:nvSpPr>
        <p:spPr bwMode="auto">
          <a:xfrm>
            <a:off x="3912410" y="3936446"/>
            <a:ext cx="1355725" cy="6461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C00000"/>
                </a:solidFill>
              </a:rPr>
              <a:t>core</a:t>
            </a:r>
            <a:endParaRPr lang="de-DE" altLang="de-DE" sz="18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FF00"/>
                </a:solidFill>
              </a:rPr>
              <a:t>penumbra</a:t>
            </a:r>
            <a:endParaRPr lang="de-DE" altLang="de-DE" sz="1800" b="1" dirty="0">
              <a:solidFill>
                <a:srgbClr val="FFFF00"/>
              </a:solidFill>
            </a:endParaRPr>
          </a:p>
        </p:txBody>
      </p:sp>
      <p:pic>
        <p:nvPicPr>
          <p:cNvPr id="14" name="Inhaltsplatzhalter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49" y="3173667"/>
            <a:ext cx="2325791" cy="28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399088" y="580548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cxnSp>
        <p:nvCxnSpPr>
          <p:cNvPr id="7" name="Gerader Verbinder 6"/>
          <p:cNvCxnSpPr/>
          <p:nvPr/>
        </p:nvCxnSpPr>
        <p:spPr>
          <a:xfrm>
            <a:off x="1545412" y="3762367"/>
            <a:ext cx="2311763" cy="3147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1621790" y="4027678"/>
            <a:ext cx="2235385" cy="36577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V="1">
            <a:off x="4644008" y="3640734"/>
            <a:ext cx="1559064" cy="4363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V="1">
            <a:off x="5268135" y="4149651"/>
            <a:ext cx="1032653" cy="24380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254183" y="611187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inclusion</a:t>
            </a:r>
            <a:r>
              <a:rPr lang="de-DE" dirty="0"/>
              <a:t>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361493" y="611214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no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inclusion</a:t>
            </a:r>
            <a:r>
              <a:rPr lang="de-DE" dirty="0"/>
              <a:t> 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6516216" y="1341438"/>
            <a:ext cx="0" cy="14334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52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COTTIS-1: design</a:t>
            </a:r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06" y="2420888"/>
            <a:ext cx="8530973" cy="396983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141277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Regular </a:t>
            </a:r>
            <a:r>
              <a:rPr lang="de-DE" sz="2400" b="1" dirty="0" err="1"/>
              <a:t>patient</a:t>
            </a:r>
            <a:r>
              <a:rPr lang="de-DE" sz="2400" b="1" dirty="0"/>
              <a:t> </a:t>
            </a:r>
            <a:r>
              <a:rPr lang="de-DE" sz="2400" b="1" dirty="0" err="1"/>
              <a:t>without</a:t>
            </a:r>
            <a:r>
              <a:rPr lang="de-DE" sz="2400" b="1" dirty="0"/>
              <a:t> </a:t>
            </a:r>
            <a:r>
              <a:rPr lang="de-DE" sz="2400" b="1" dirty="0" err="1"/>
              <a:t>hypothermia</a:t>
            </a:r>
            <a:endParaRPr lang="de-DE" sz="2400" b="1" dirty="0"/>
          </a:p>
        </p:txBody>
      </p:sp>
      <p:sp>
        <p:nvSpPr>
          <p:cNvPr id="7" name="Rechteck 6"/>
          <p:cNvSpPr/>
          <p:nvPr/>
        </p:nvSpPr>
        <p:spPr>
          <a:xfrm>
            <a:off x="2195736" y="2492896"/>
            <a:ext cx="496855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195736" y="5373216"/>
            <a:ext cx="46805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83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COTTIS-1: design</a:t>
            </a:r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06" y="2420888"/>
            <a:ext cx="8530973" cy="396983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7171" y="7939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Hypothermia</a:t>
            </a:r>
            <a:endParaRPr lang="de-DE" sz="2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2" t="8661" b="29330"/>
          <a:stretch>
            <a:fillRect/>
          </a:stretch>
        </p:blipFill>
        <p:spPr bwMode="auto">
          <a:xfrm>
            <a:off x="2123728" y="1389213"/>
            <a:ext cx="10112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521" y="1389213"/>
            <a:ext cx="1336369" cy="10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62068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>
                <a:solidFill>
                  <a:srgbClr val="FF0000"/>
                </a:solidFill>
              </a:rPr>
              <a:t>Co</a:t>
            </a:r>
            <a:r>
              <a:rPr lang="de-DE" sz="3600" b="1" dirty="0" err="1">
                <a:solidFill>
                  <a:schemeClr val="bg1"/>
                </a:solidFill>
              </a:rPr>
              <a:t>mbination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chemeClr val="bg1"/>
                </a:solidFill>
              </a:rPr>
              <a:t>Of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chemeClr val="bg1"/>
                </a:solidFill>
              </a:rPr>
              <a:t>Targeted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T</a:t>
            </a:r>
            <a:r>
              <a:rPr lang="de-DE" sz="3600" b="1" dirty="0" err="1">
                <a:solidFill>
                  <a:schemeClr val="bg1"/>
                </a:solidFill>
              </a:rPr>
              <a:t>emperature</a:t>
            </a:r>
            <a:r>
              <a:rPr lang="de-DE" sz="3600" b="1" dirty="0">
                <a:solidFill>
                  <a:schemeClr val="bg1"/>
                </a:solidFill>
              </a:rPr>
              <a:t>  Management </a:t>
            </a:r>
            <a:r>
              <a:rPr lang="de-DE" sz="3600" b="1" dirty="0" err="1">
                <a:solidFill>
                  <a:schemeClr val="bg1"/>
                </a:solidFill>
              </a:rPr>
              <a:t>and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T</a:t>
            </a:r>
            <a:r>
              <a:rPr lang="de-DE" sz="3600" b="1" dirty="0" err="1">
                <a:solidFill>
                  <a:schemeClr val="bg1"/>
                </a:solidFill>
              </a:rPr>
              <a:t>hrombectomy</a:t>
            </a:r>
            <a:r>
              <a:rPr lang="de-DE" sz="3600" b="1" dirty="0">
                <a:solidFill>
                  <a:schemeClr val="bg1"/>
                </a:solidFill>
              </a:rPr>
              <a:t> After </a:t>
            </a:r>
            <a:r>
              <a:rPr lang="de-DE" sz="3600" b="1" dirty="0" err="1">
                <a:solidFill>
                  <a:srgbClr val="FF0000"/>
                </a:solidFill>
              </a:rPr>
              <a:t>I</a:t>
            </a:r>
            <a:r>
              <a:rPr lang="de-DE" sz="3600" b="1" dirty="0" err="1">
                <a:solidFill>
                  <a:schemeClr val="bg1"/>
                </a:solidFill>
              </a:rPr>
              <a:t>schemic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S</a:t>
            </a:r>
            <a:r>
              <a:rPr lang="de-DE" sz="3600" b="1" dirty="0" err="1">
                <a:solidFill>
                  <a:schemeClr val="bg1"/>
                </a:solidFill>
              </a:rPr>
              <a:t>troke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342900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</a:rPr>
              <a:t>COTTIS-1 :    </a:t>
            </a:r>
            <a:r>
              <a:rPr lang="de-DE" sz="4400" b="1" dirty="0" err="1">
                <a:solidFill>
                  <a:srgbClr val="FF0000"/>
                </a:solidFill>
              </a:rPr>
              <a:t>results</a:t>
            </a:r>
            <a:r>
              <a:rPr lang="de-DE" sz="4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71700" y="515719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Bardutzky J, et al. </a:t>
            </a:r>
            <a:r>
              <a:rPr lang="de-DE" dirty="0" err="1">
                <a:solidFill>
                  <a:schemeClr val="bg1"/>
                </a:solidFill>
              </a:rPr>
              <a:t>Stroke</a:t>
            </a:r>
            <a:r>
              <a:rPr lang="de-DE" dirty="0">
                <a:solidFill>
                  <a:schemeClr val="bg1"/>
                </a:solidFill>
              </a:rPr>
              <a:t> &amp; </a:t>
            </a:r>
            <a:r>
              <a:rPr lang="de-DE" dirty="0" err="1">
                <a:solidFill>
                  <a:schemeClr val="bg1"/>
                </a:solidFill>
              </a:rPr>
              <a:t>Vascular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Neurology</a:t>
            </a:r>
            <a:r>
              <a:rPr lang="de-DE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9387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4" descr="CoolingHeadsm_ISOcoatedV2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96002" y="3210000"/>
            <a:ext cx="4798304" cy="249769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553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3200" b="1" dirty="0">
                <a:solidFill>
                  <a:schemeClr val="bg1"/>
                </a:solidFill>
              </a:rPr>
              <a:t>Patient </a:t>
            </a:r>
            <a:r>
              <a:rPr lang="de-DE" sz="3200" b="1" dirty="0" err="1">
                <a:solidFill>
                  <a:schemeClr val="bg1"/>
                </a:solidFill>
              </a:rPr>
              <a:t>characteristics</a:t>
            </a:r>
            <a:r>
              <a:rPr lang="de-DE" sz="3200" b="1" dirty="0">
                <a:solidFill>
                  <a:schemeClr val="bg1"/>
                </a:solidFill>
              </a:rPr>
              <a:t> (N=22)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48157" y="1221727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 Median </a:t>
            </a:r>
            <a:r>
              <a:rPr lang="de-DE" sz="2400" dirty="0" err="1">
                <a:solidFill>
                  <a:schemeClr val="bg1"/>
                </a:solidFill>
              </a:rPr>
              <a:t>age</a:t>
            </a:r>
            <a:r>
              <a:rPr lang="de-DE" sz="2400" dirty="0">
                <a:solidFill>
                  <a:schemeClr val="bg1"/>
                </a:solidFill>
              </a:rPr>
              <a:t>: 77 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8157" y="1900076"/>
            <a:ext cx="659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Median NIHSS on </a:t>
            </a:r>
            <a:r>
              <a:rPr lang="de-DE" sz="2400" dirty="0" err="1">
                <a:solidFill>
                  <a:schemeClr val="bg1"/>
                </a:solidFill>
              </a:rPr>
              <a:t>admission</a:t>
            </a:r>
            <a:r>
              <a:rPr lang="de-DE" sz="2400" dirty="0">
                <a:solidFill>
                  <a:schemeClr val="bg1"/>
                </a:solidFill>
              </a:rPr>
              <a:t> 15 (IQR 12.5-19.75)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8157" y="283348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Vessel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Occlusion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91680" y="3295145"/>
            <a:ext cx="54726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M1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MCA : 12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M2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MCA : 3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 err="1">
                <a:solidFill>
                  <a:schemeClr val="bg1"/>
                </a:solidFill>
              </a:rPr>
              <a:t>Prox</a:t>
            </a:r>
            <a:r>
              <a:rPr lang="de-DE" sz="2400" dirty="0">
                <a:solidFill>
                  <a:schemeClr val="bg1"/>
                </a:solidFill>
              </a:rPr>
              <a:t>. ICA+M1 : 4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 err="1">
                <a:solidFill>
                  <a:schemeClr val="bg1"/>
                </a:solidFill>
              </a:rPr>
              <a:t>Carotid</a:t>
            </a:r>
            <a:r>
              <a:rPr lang="de-DE" sz="2400" dirty="0">
                <a:solidFill>
                  <a:schemeClr val="bg1"/>
                </a:solidFill>
              </a:rPr>
              <a:t> T : 3</a:t>
            </a:r>
            <a:br>
              <a:rPr lang="de-DE" sz="2400" dirty="0"/>
            </a:b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472523" y="524952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Additional </a:t>
            </a:r>
            <a:r>
              <a:rPr lang="de-DE" sz="2400" dirty="0" err="1">
                <a:solidFill>
                  <a:schemeClr val="bg1"/>
                </a:solidFill>
              </a:rPr>
              <a:t>iv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thrombolysis</a:t>
            </a:r>
            <a:r>
              <a:rPr lang="de-DE" sz="2400" dirty="0">
                <a:solidFill>
                  <a:schemeClr val="bg1"/>
                </a:solidFill>
              </a:rPr>
              <a:t>: 14 (64%)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4" descr="CoolingHeadsm_ISOcoatedV2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5859" y="3429858"/>
            <a:ext cx="4509120" cy="234716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553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3200" b="1" dirty="0">
                <a:solidFill>
                  <a:schemeClr val="bg1"/>
                </a:solidFill>
              </a:rPr>
              <a:t>Patient </a:t>
            </a:r>
            <a:r>
              <a:rPr lang="de-DE" sz="3200" b="1" dirty="0" err="1">
                <a:solidFill>
                  <a:schemeClr val="bg1"/>
                </a:solidFill>
              </a:rPr>
              <a:t>characteristics</a:t>
            </a:r>
            <a:r>
              <a:rPr lang="de-DE" sz="3200" b="1" dirty="0">
                <a:solidFill>
                  <a:schemeClr val="bg1"/>
                </a:solidFill>
              </a:rPr>
              <a:t> (N=22)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0479" y="114463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 Median time </a:t>
            </a:r>
            <a:r>
              <a:rPr lang="de-DE" sz="2400" dirty="0" err="1">
                <a:solidFill>
                  <a:schemeClr val="bg1"/>
                </a:solidFill>
              </a:rPr>
              <a:t>from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arrival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65957" y="168574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initiate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cooling</a:t>
            </a:r>
            <a:r>
              <a:rPr lang="de-DE" sz="2400" dirty="0">
                <a:solidFill>
                  <a:schemeClr val="bg1"/>
                </a:solidFill>
              </a:rPr>
              <a:t>:            57 </a:t>
            </a:r>
            <a:r>
              <a:rPr lang="de-DE" sz="2400" dirty="0" err="1">
                <a:solidFill>
                  <a:schemeClr val="bg1"/>
                </a:solidFill>
              </a:rPr>
              <a:t>minutes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start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thrombectomy</a:t>
            </a:r>
            <a:r>
              <a:rPr lang="de-DE" sz="2400" dirty="0">
                <a:solidFill>
                  <a:schemeClr val="bg1"/>
                </a:solidFill>
              </a:rPr>
              <a:t> : 65 </a:t>
            </a:r>
            <a:r>
              <a:rPr lang="de-DE" sz="2400" dirty="0" err="1">
                <a:solidFill>
                  <a:schemeClr val="bg1"/>
                </a:solidFill>
              </a:rPr>
              <a:t>minutes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recanalisation</a:t>
            </a:r>
            <a:r>
              <a:rPr lang="de-DE" sz="2400" dirty="0">
                <a:solidFill>
                  <a:schemeClr val="bg1"/>
                </a:solidFill>
              </a:rPr>
              <a:t> :            123 </a:t>
            </a:r>
            <a:r>
              <a:rPr lang="de-DE" sz="2400" dirty="0" err="1">
                <a:solidFill>
                  <a:schemeClr val="bg1"/>
                </a:solidFill>
              </a:rPr>
              <a:t>minutes</a:t>
            </a:r>
            <a:br>
              <a:rPr lang="de-DE" sz="2400" dirty="0">
                <a:solidFill>
                  <a:schemeClr val="bg1"/>
                </a:solidFill>
              </a:rPr>
            </a:b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4" y="307660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The </a:t>
            </a:r>
            <a:r>
              <a:rPr lang="de-DE" sz="2400" dirty="0" err="1">
                <a:solidFill>
                  <a:schemeClr val="bg1"/>
                </a:solidFill>
              </a:rPr>
              <a:t>target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temperature</a:t>
            </a:r>
            <a:r>
              <a:rPr lang="de-DE" sz="2400" dirty="0">
                <a:solidFill>
                  <a:schemeClr val="bg1"/>
                </a:solidFill>
              </a:rPr>
              <a:t> (35°C) was </a:t>
            </a:r>
            <a:r>
              <a:rPr lang="de-DE" sz="2400" dirty="0" err="1">
                <a:solidFill>
                  <a:schemeClr val="bg1"/>
                </a:solidFill>
              </a:rPr>
              <a:t>reached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within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b="1" dirty="0">
                <a:solidFill>
                  <a:schemeClr val="bg1"/>
                </a:solidFill>
              </a:rPr>
              <a:t>30 </a:t>
            </a:r>
            <a:r>
              <a:rPr lang="de-DE" sz="2400" b="1" dirty="0" err="1">
                <a:solidFill>
                  <a:schemeClr val="bg1"/>
                </a:solidFill>
              </a:rPr>
              <a:t>minutes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</a:rPr>
              <a:t>(</a:t>
            </a:r>
            <a:r>
              <a:rPr lang="de-DE" sz="2400" dirty="0" err="1">
                <a:solidFill>
                  <a:schemeClr val="bg1"/>
                </a:solidFill>
              </a:rPr>
              <a:t>range</a:t>
            </a:r>
            <a:r>
              <a:rPr lang="de-DE" sz="2400" dirty="0">
                <a:solidFill>
                  <a:schemeClr val="bg1"/>
                </a:solidFill>
              </a:rPr>
              <a:t> 13-78 </a:t>
            </a:r>
            <a:r>
              <a:rPr lang="de-DE" sz="2400" dirty="0" err="1">
                <a:solidFill>
                  <a:schemeClr val="bg1"/>
                </a:solidFill>
              </a:rPr>
              <a:t>minutes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0479" y="416675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Cooling</a:t>
            </a:r>
            <a:r>
              <a:rPr lang="de-DE" sz="2400" dirty="0">
                <a:solidFill>
                  <a:schemeClr val="bg1"/>
                </a:solidFill>
              </a:rPr>
              <a:t> rate: 2.6°C/h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0479" y="496528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All </a:t>
            </a:r>
            <a:r>
              <a:rPr lang="de-DE" sz="2400" dirty="0" err="1">
                <a:solidFill>
                  <a:schemeClr val="bg1"/>
                </a:solidFill>
              </a:rPr>
              <a:t>patients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reached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target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temperature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8322" y="568610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 86%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patients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had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reached</a:t>
            </a:r>
            <a:r>
              <a:rPr lang="de-DE" sz="2400" dirty="0">
                <a:solidFill>
                  <a:schemeClr val="bg1"/>
                </a:solidFill>
              </a:rPr>
              <a:t>  35°C </a:t>
            </a:r>
            <a:r>
              <a:rPr lang="de-DE" sz="2400" dirty="0" err="1">
                <a:solidFill>
                  <a:schemeClr val="bg1"/>
                </a:solidFill>
              </a:rPr>
              <a:t>at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recanalisation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thrombectomy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0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4784"/>
            <a:ext cx="5705475" cy="42291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03648" y="4046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Course </a:t>
            </a:r>
            <a:r>
              <a:rPr lang="de-DE" sz="3200" b="1" dirty="0" err="1">
                <a:solidFill>
                  <a:schemeClr val="bg1"/>
                </a:solidFill>
              </a:rPr>
              <a:t>of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oesophageal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temperature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86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CoolingHeadsm_ISOcoatedV2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08568" y="3922566"/>
            <a:ext cx="3861048" cy="200981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91880" y="4046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Side </a:t>
            </a:r>
            <a:r>
              <a:rPr lang="de-DE" sz="2800" b="1" dirty="0" err="1">
                <a:solidFill>
                  <a:schemeClr val="bg1"/>
                </a:solidFill>
              </a:rPr>
              <a:t>Effects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1484784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There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were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only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a</a:t>
            </a:r>
            <a:r>
              <a:rPr lang="de-DE" sz="2400" dirty="0" err="1">
                <a:solidFill>
                  <a:schemeClr val="bg1"/>
                </a:solidFill>
              </a:rPr>
              <a:t>symptomatic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side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effects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during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hypothermia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3568" y="2780928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Asymptomatic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bradycardia</a:t>
            </a:r>
            <a:r>
              <a:rPr lang="de-DE" sz="2400" dirty="0">
                <a:solidFill>
                  <a:schemeClr val="bg1"/>
                </a:solidFill>
              </a:rPr>
              <a:t>: 32%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Nose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bleed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without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need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intervention</a:t>
            </a:r>
            <a:r>
              <a:rPr lang="de-DE" sz="2400" dirty="0">
                <a:solidFill>
                  <a:schemeClr val="bg1"/>
                </a:solidFill>
              </a:rPr>
              <a:t> in </a:t>
            </a:r>
            <a:r>
              <a:rPr lang="de-DE" sz="2400" dirty="0" err="1">
                <a:solidFill>
                  <a:schemeClr val="bg1"/>
                </a:solidFill>
              </a:rPr>
              <a:t>one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patient</a:t>
            </a:r>
            <a:r>
              <a:rPr lang="de-DE" sz="2400" dirty="0">
                <a:solidFill>
                  <a:schemeClr val="bg1"/>
                </a:solidFill>
              </a:rPr>
              <a:t> (5%)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There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were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no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disturbances</a:t>
            </a:r>
            <a:r>
              <a:rPr lang="de-DE" sz="2400" dirty="0">
                <a:solidFill>
                  <a:schemeClr val="bg1"/>
                </a:solidFill>
              </a:rPr>
              <a:t> in </a:t>
            </a:r>
            <a:r>
              <a:rPr lang="de-DE" sz="2400" dirty="0" err="1">
                <a:solidFill>
                  <a:schemeClr val="bg1"/>
                </a:solidFill>
              </a:rPr>
              <a:t>electrolytes</a:t>
            </a:r>
            <a:r>
              <a:rPr lang="de-DE" sz="2400" dirty="0">
                <a:solidFill>
                  <a:schemeClr val="bg1"/>
                </a:solidFill>
              </a:rPr>
              <a:t>, renal </a:t>
            </a:r>
            <a:r>
              <a:rPr lang="de-DE" sz="2400" dirty="0" err="1">
                <a:solidFill>
                  <a:schemeClr val="bg1"/>
                </a:solidFill>
              </a:rPr>
              <a:t>function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 err="1">
                <a:solidFill>
                  <a:schemeClr val="bg1"/>
                </a:solidFill>
              </a:rPr>
              <a:t>coagulation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cascade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smell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and</a:t>
            </a:r>
            <a:r>
              <a:rPr lang="de-DE" sz="2400" dirty="0">
                <a:solidFill>
                  <a:schemeClr val="bg1"/>
                </a:solidFill>
              </a:rPr>
              <a:t> taste </a:t>
            </a:r>
            <a:r>
              <a:rPr lang="de-DE" sz="2400" dirty="0" err="1">
                <a:solidFill>
                  <a:schemeClr val="bg1"/>
                </a:solidFill>
              </a:rPr>
              <a:t>function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0" y="1988840"/>
            <a:ext cx="4211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AF55B90B-441D-40DC-A8DB-51D7DD3B8A87}"/>
              </a:ext>
            </a:extLst>
          </p:cNvPr>
          <p:cNvSpPr/>
          <p:nvPr/>
        </p:nvSpPr>
        <p:spPr>
          <a:xfrm>
            <a:off x="0" y="17240"/>
            <a:ext cx="9144000" cy="6840760"/>
          </a:xfrm>
          <a:prstGeom prst="rect">
            <a:avLst/>
          </a:prstGeom>
          <a:gradFill flip="none" rotWithShape="1">
            <a:gsLst>
              <a:gs pos="0">
                <a:srgbClr val="3170A9"/>
              </a:gs>
              <a:gs pos="82000">
                <a:srgbClr val="16468F"/>
              </a:gs>
              <a:gs pos="100000">
                <a:srgbClr val="3170A9"/>
              </a:gs>
              <a:gs pos="19000">
                <a:srgbClr val="0F3B6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C466A46-AB8B-043A-6A2D-B76E91BB223E}"/>
              </a:ext>
            </a:extLst>
          </p:cNvPr>
          <p:cNvSpPr txBox="1"/>
          <p:nvPr/>
        </p:nvSpPr>
        <p:spPr>
          <a:xfrm>
            <a:off x="323528" y="332656"/>
            <a:ext cx="859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COTTIS I   -  Outcome</a:t>
            </a:r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116">
            <a:extLst>
              <a:ext uri="{FF2B5EF4-FFF2-40B4-BE49-F238E27FC236}">
                <a16:creationId xmlns:a16="http://schemas.microsoft.com/office/drawing/2014/main" id="{2FB13CDA-288D-27C5-2C29-E12195928F29}"/>
              </a:ext>
            </a:extLst>
          </p:cNvPr>
          <p:cNvGrpSpPr/>
          <p:nvPr/>
        </p:nvGrpSpPr>
        <p:grpSpPr>
          <a:xfrm>
            <a:off x="4283968" y="1988840"/>
            <a:ext cx="4860032" cy="1227911"/>
            <a:chOff x="6760972" y="2164810"/>
            <a:chExt cx="5050029" cy="1476806"/>
          </a:xfrm>
        </p:grpSpPr>
        <p:sp>
          <p:nvSpPr>
            <p:cNvPr id="9" name="Rectangle: Rounded Corners 115">
              <a:extLst>
                <a:ext uri="{FF2B5EF4-FFF2-40B4-BE49-F238E27FC236}">
                  <a16:creationId xmlns:a16="http://schemas.microsoft.com/office/drawing/2014/main" id="{1027DDC5-616A-F348-9D9B-576D56C36741}"/>
                </a:ext>
              </a:extLst>
            </p:cNvPr>
            <p:cNvSpPr/>
            <p:nvPr/>
          </p:nvSpPr>
          <p:spPr>
            <a:xfrm>
              <a:off x="6760973" y="2164810"/>
              <a:ext cx="5050028" cy="952643"/>
            </a:xfrm>
            <a:prstGeom prst="roundRect">
              <a:avLst>
                <a:gd name="adj" fmla="val 381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oup 41">
              <a:extLst>
                <a:ext uri="{FF2B5EF4-FFF2-40B4-BE49-F238E27FC236}">
                  <a16:creationId xmlns:a16="http://schemas.microsoft.com/office/drawing/2014/main" id="{EAEF0F20-4F0E-3DBB-3516-98F873B226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60972" y="2511227"/>
              <a:ext cx="5050029" cy="1130389"/>
              <a:chOff x="1521861" y="2623621"/>
              <a:chExt cx="9841079" cy="2202808"/>
            </a:xfrm>
          </p:grpSpPr>
          <p:grpSp>
            <p:nvGrpSpPr>
              <p:cNvPr id="11" name="Group 43">
                <a:extLst>
                  <a:ext uri="{FF2B5EF4-FFF2-40B4-BE49-F238E27FC236}">
                    <a16:creationId xmlns:a16="http://schemas.microsoft.com/office/drawing/2014/main" id="{3D0B218F-490C-EB2F-0AE0-116FEA12547F}"/>
                  </a:ext>
                </a:extLst>
              </p:cNvPr>
              <p:cNvGrpSpPr/>
              <p:nvPr/>
            </p:nvGrpSpPr>
            <p:grpSpPr>
              <a:xfrm>
                <a:off x="7060419" y="2623622"/>
                <a:ext cx="1655332" cy="2202807"/>
                <a:chOff x="7072042" y="2623622"/>
                <a:chExt cx="1655332" cy="2202807"/>
              </a:xfrm>
            </p:grpSpPr>
            <p:sp>
              <p:nvSpPr>
                <p:cNvPr id="32" name="Arrow: Chevron 113">
                  <a:extLst>
                    <a:ext uri="{FF2B5EF4-FFF2-40B4-BE49-F238E27FC236}">
                      <a16:creationId xmlns:a16="http://schemas.microsoft.com/office/drawing/2014/main" id="{4E956719-3945-6D39-C100-73B8A37FF578}"/>
                    </a:ext>
                  </a:extLst>
                </p:cNvPr>
                <p:cNvSpPr/>
                <p:nvPr/>
              </p:nvSpPr>
              <p:spPr>
                <a:xfrm>
                  <a:off x="7072042" y="2623622"/>
                  <a:ext cx="1403076" cy="784595"/>
                </a:xfrm>
                <a:prstGeom prst="chevron">
                  <a:avLst/>
                </a:prstGeom>
                <a:solidFill>
                  <a:srgbClr val="F5002F">
                    <a:alpha val="40000"/>
                  </a:srgbClr>
                </a:solidFill>
                <a:ln w="66675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0" bIns="0" rtlCol="0" anchor="ctr"/>
                <a:lstStyle/>
                <a:p>
                  <a:pPr algn="ctr"/>
                  <a:r>
                    <a:rPr lang="en-US" sz="1000" dirty="0">
                      <a:solidFill>
                        <a:srgbClr val="D0D9E2"/>
                      </a:solidFill>
                      <a:latin typeface="Sofia Pro Regular" panose="020B0000000000000000" pitchFamily="34" charset="0"/>
                    </a:rPr>
                    <a:t>mRS 4</a:t>
                  </a:r>
                  <a:endParaRPr lang="sv-SE" sz="1000" dirty="0">
                    <a:solidFill>
                      <a:srgbClr val="D0D9E2"/>
                    </a:solidFill>
                    <a:latin typeface="Sofia Pro Regular" panose="020B0000000000000000" pitchFamily="34" charset="0"/>
                  </a:endParaRPr>
                </a:p>
              </p:txBody>
            </p:sp>
            <p:sp>
              <p:nvSpPr>
                <p:cNvPr id="33" name="TextBox 114">
                  <a:extLst>
                    <a:ext uri="{FF2B5EF4-FFF2-40B4-BE49-F238E27FC236}">
                      <a16:creationId xmlns:a16="http://schemas.microsoft.com/office/drawing/2014/main" id="{0F785624-C55F-A2AF-7B8E-3DC8BB6AD11A}"/>
                    </a:ext>
                  </a:extLst>
                </p:cNvPr>
                <p:cNvSpPr txBox="1"/>
                <p:nvPr/>
              </p:nvSpPr>
              <p:spPr>
                <a:xfrm>
                  <a:off x="7074225" y="3636217"/>
                  <a:ext cx="1653149" cy="11902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latin typeface="Sofia Pro Light" panose="020B0000000000000000" pitchFamily="34" charset="0"/>
                    </a:rPr>
                    <a:t>Moderately Sever Disability</a:t>
                  </a:r>
                  <a:endParaRPr lang="sv-SE" sz="900" dirty="0">
                    <a:solidFill>
                      <a:schemeClr val="bg1"/>
                    </a:solidFill>
                    <a:latin typeface="Sofia Pro Light" panose="020B0000000000000000" pitchFamily="34" charset="0"/>
                  </a:endParaRPr>
                </a:p>
              </p:txBody>
            </p:sp>
          </p:grpSp>
          <p:grpSp>
            <p:nvGrpSpPr>
              <p:cNvPr id="12" name="Group 44">
                <a:extLst>
                  <a:ext uri="{FF2B5EF4-FFF2-40B4-BE49-F238E27FC236}">
                    <a16:creationId xmlns:a16="http://schemas.microsoft.com/office/drawing/2014/main" id="{FAF188BC-F540-A526-09D3-E0CA5CF76F0F}"/>
                  </a:ext>
                </a:extLst>
              </p:cNvPr>
              <p:cNvGrpSpPr/>
              <p:nvPr/>
            </p:nvGrpSpPr>
            <p:grpSpPr>
              <a:xfrm>
                <a:off x="1521861" y="2623621"/>
                <a:ext cx="9841079" cy="2046973"/>
                <a:chOff x="1521861" y="2623621"/>
                <a:chExt cx="9841079" cy="2046973"/>
              </a:xfrm>
            </p:grpSpPr>
            <p:grpSp>
              <p:nvGrpSpPr>
                <p:cNvPr id="14" name="Group 49">
                  <a:extLst>
                    <a:ext uri="{FF2B5EF4-FFF2-40B4-BE49-F238E27FC236}">
                      <a16:creationId xmlns:a16="http://schemas.microsoft.com/office/drawing/2014/main" id="{B32432F0-AB42-CF6F-EA50-532A49E82465}"/>
                    </a:ext>
                  </a:extLst>
                </p:cNvPr>
                <p:cNvGrpSpPr/>
                <p:nvPr/>
              </p:nvGrpSpPr>
              <p:grpSpPr>
                <a:xfrm>
                  <a:off x="1521861" y="2623622"/>
                  <a:ext cx="1620639" cy="2046971"/>
                  <a:chOff x="1521861" y="2623622"/>
                  <a:chExt cx="1620639" cy="2046971"/>
                </a:xfrm>
              </p:grpSpPr>
              <p:sp>
                <p:nvSpPr>
                  <p:cNvPr id="30" name="Arrow: Pentagon 111">
                    <a:extLst>
                      <a:ext uri="{FF2B5EF4-FFF2-40B4-BE49-F238E27FC236}">
                        <a16:creationId xmlns:a16="http://schemas.microsoft.com/office/drawing/2014/main" id="{4BA9FBC3-D057-1ACD-1F63-773621652797}"/>
                      </a:ext>
                    </a:extLst>
                  </p:cNvPr>
                  <p:cNvSpPr/>
                  <p:nvPr/>
                </p:nvSpPr>
                <p:spPr>
                  <a:xfrm>
                    <a:off x="1810500" y="2623622"/>
                    <a:ext cx="1332000" cy="784593"/>
                  </a:xfrm>
                  <a:prstGeom prst="homePlate">
                    <a:avLst/>
                  </a:prstGeom>
                  <a:solidFill>
                    <a:srgbClr val="3170A9"/>
                  </a:solidFill>
                  <a:ln w="66675" cmpd="dbl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D0D9E2"/>
                        </a:solidFill>
                        <a:latin typeface="Sofia Pro Regular" panose="020B0000000000000000" pitchFamily="34" charset="0"/>
                      </a:rPr>
                      <a:t>mRS 0</a:t>
                    </a:r>
                    <a:endParaRPr lang="sv-SE" sz="1100" dirty="0">
                      <a:solidFill>
                        <a:srgbClr val="D0D9E2"/>
                      </a:solidFill>
                      <a:latin typeface="Sofia Pro Regular" panose="020B0000000000000000" pitchFamily="34" charset="0"/>
                    </a:endParaRPr>
                  </a:p>
                </p:txBody>
              </p:sp>
              <p:sp>
                <p:nvSpPr>
                  <p:cNvPr id="31" name="TextBox 112">
                    <a:extLst>
                      <a:ext uri="{FF2B5EF4-FFF2-40B4-BE49-F238E27FC236}">
                        <a16:creationId xmlns:a16="http://schemas.microsoft.com/office/drawing/2014/main" id="{F5DE24C8-F7D4-8D97-1B08-FD989F8BAFBF}"/>
                      </a:ext>
                    </a:extLst>
                  </p:cNvPr>
                  <p:cNvSpPr txBox="1"/>
                  <p:nvPr/>
                </p:nvSpPr>
                <p:spPr>
                  <a:xfrm>
                    <a:off x="1521861" y="3804983"/>
                    <a:ext cx="1491853" cy="865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chemeClr val="bg1"/>
                        </a:solidFill>
                        <a:latin typeface="Sofia Pro Light" panose="020B0000000000000000" pitchFamily="34" charset="0"/>
                      </a:rPr>
                      <a:t>No Symptoms</a:t>
                    </a:r>
                    <a:endParaRPr lang="sv-SE" sz="900" dirty="0">
                      <a:solidFill>
                        <a:schemeClr val="bg1"/>
                      </a:solidFill>
                      <a:latin typeface="Sofia Pro Light" panose="020B0000000000000000" pitchFamily="34" charset="0"/>
                    </a:endParaRPr>
                  </a:p>
                </p:txBody>
              </p:sp>
            </p:grpSp>
            <p:grpSp>
              <p:nvGrpSpPr>
                <p:cNvPr id="15" name="Group 51">
                  <a:extLst>
                    <a:ext uri="{FF2B5EF4-FFF2-40B4-BE49-F238E27FC236}">
                      <a16:creationId xmlns:a16="http://schemas.microsoft.com/office/drawing/2014/main" id="{E08C857C-2FE9-6DD9-5081-36F4DBE0DCE8}"/>
                    </a:ext>
                  </a:extLst>
                </p:cNvPr>
                <p:cNvGrpSpPr/>
                <p:nvPr/>
              </p:nvGrpSpPr>
              <p:grpSpPr>
                <a:xfrm>
                  <a:off x="2688332" y="2623622"/>
                  <a:ext cx="1934151" cy="2046972"/>
                  <a:chOff x="2711948" y="2623622"/>
                  <a:chExt cx="1934151" cy="2046972"/>
                </a:xfrm>
              </p:grpSpPr>
              <p:sp>
                <p:nvSpPr>
                  <p:cNvPr id="28" name="Arrow: Chevron 109">
                    <a:extLst>
                      <a:ext uri="{FF2B5EF4-FFF2-40B4-BE49-F238E27FC236}">
                        <a16:creationId xmlns:a16="http://schemas.microsoft.com/office/drawing/2014/main" id="{07A87A2A-82EA-6218-F74F-8323F3B96E94}"/>
                      </a:ext>
                    </a:extLst>
                  </p:cNvPr>
                  <p:cNvSpPr/>
                  <p:nvPr/>
                </p:nvSpPr>
                <p:spPr>
                  <a:xfrm>
                    <a:off x="3097761" y="2623622"/>
                    <a:ext cx="1403076" cy="784596"/>
                  </a:xfrm>
                  <a:prstGeom prst="chevron">
                    <a:avLst/>
                  </a:prstGeom>
                  <a:solidFill>
                    <a:srgbClr val="3170A9">
                      <a:alpha val="70000"/>
                    </a:srgbClr>
                  </a:solidFill>
                  <a:ln w="66675" cmpd="dbl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0"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D0D9E2"/>
                        </a:solidFill>
                        <a:latin typeface="Sofia Pro Regular" panose="020B0000000000000000" pitchFamily="34" charset="0"/>
                      </a:rPr>
                      <a:t>mRS 1</a:t>
                    </a:r>
                    <a:endParaRPr lang="sv-SE" sz="1100" dirty="0">
                      <a:solidFill>
                        <a:srgbClr val="D0D9E2"/>
                      </a:solidFill>
                      <a:latin typeface="Sofia Pro Regular" panose="020B0000000000000000" pitchFamily="34" charset="0"/>
                    </a:endParaRPr>
                  </a:p>
                </p:txBody>
              </p:sp>
              <p:sp>
                <p:nvSpPr>
                  <p:cNvPr id="29" name="TextBox 110">
                    <a:extLst>
                      <a:ext uri="{FF2B5EF4-FFF2-40B4-BE49-F238E27FC236}">
                        <a16:creationId xmlns:a16="http://schemas.microsoft.com/office/drawing/2014/main" id="{11BF0419-1AA6-AFB9-0CBA-8CB300BB7436}"/>
                      </a:ext>
                    </a:extLst>
                  </p:cNvPr>
                  <p:cNvSpPr txBox="1"/>
                  <p:nvPr/>
                </p:nvSpPr>
                <p:spPr>
                  <a:xfrm>
                    <a:off x="2711948" y="3804984"/>
                    <a:ext cx="1934151" cy="865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chemeClr val="bg1"/>
                        </a:solidFill>
                        <a:latin typeface="Sofia Pro Light" panose="020B0000000000000000" pitchFamily="34" charset="0"/>
                      </a:rPr>
                      <a:t>Nonsignificant Disability</a:t>
                    </a:r>
                    <a:endParaRPr lang="sv-SE" sz="900" dirty="0">
                      <a:solidFill>
                        <a:schemeClr val="bg1"/>
                      </a:solidFill>
                      <a:latin typeface="Sofia Pro Light" panose="020B0000000000000000" pitchFamily="34" charset="0"/>
                    </a:endParaRPr>
                  </a:p>
                </p:txBody>
              </p:sp>
            </p:grpSp>
            <p:grpSp>
              <p:nvGrpSpPr>
                <p:cNvPr id="16" name="Group 52">
                  <a:extLst>
                    <a:ext uri="{FF2B5EF4-FFF2-40B4-BE49-F238E27FC236}">
                      <a16:creationId xmlns:a16="http://schemas.microsoft.com/office/drawing/2014/main" id="{E9BA8EF4-1FEE-AFE2-8370-7FA4E0211162}"/>
                    </a:ext>
                  </a:extLst>
                </p:cNvPr>
                <p:cNvGrpSpPr/>
                <p:nvPr/>
              </p:nvGrpSpPr>
              <p:grpSpPr>
                <a:xfrm>
                  <a:off x="4379959" y="2623622"/>
                  <a:ext cx="1403076" cy="2046970"/>
                  <a:chOff x="4410255" y="2623622"/>
                  <a:chExt cx="1403076" cy="2046970"/>
                </a:xfrm>
              </p:grpSpPr>
              <p:sp>
                <p:nvSpPr>
                  <p:cNvPr id="26" name="Arrow: Chevron 107">
                    <a:extLst>
                      <a:ext uri="{FF2B5EF4-FFF2-40B4-BE49-F238E27FC236}">
                        <a16:creationId xmlns:a16="http://schemas.microsoft.com/office/drawing/2014/main" id="{8D14BBAA-D27F-32B4-C49D-F8E00200BCB0}"/>
                      </a:ext>
                    </a:extLst>
                  </p:cNvPr>
                  <p:cNvSpPr/>
                  <p:nvPr/>
                </p:nvSpPr>
                <p:spPr>
                  <a:xfrm>
                    <a:off x="4410255" y="2623622"/>
                    <a:ext cx="1403076" cy="784596"/>
                  </a:xfrm>
                  <a:prstGeom prst="chevron">
                    <a:avLst/>
                  </a:prstGeom>
                  <a:solidFill>
                    <a:srgbClr val="3170A9">
                      <a:alpha val="40000"/>
                    </a:srgbClr>
                  </a:solidFill>
                  <a:ln w="66675" cmpd="dbl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0"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rgbClr val="D0D9E2"/>
                        </a:solidFill>
                        <a:latin typeface="Sofia Pro Regular" panose="020B0000000000000000" pitchFamily="34" charset="0"/>
                      </a:rPr>
                      <a:t>mRS 2</a:t>
                    </a:r>
                    <a:endParaRPr lang="sv-SE" sz="1050" dirty="0">
                      <a:solidFill>
                        <a:srgbClr val="D0D9E2"/>
                      </a:solidFill>
                      <a:latin typeface="Sofia Pro Regular" panose="020B0000000000000000" pitchFamily="34" charset="0"/>
                    </a:endParaRPr>
                  </a:p>
                </p:txBody>
              </p:sp>
              <p:sp>
                <p:nvSpPr>
                  <p:cNvPr id="27" name="TextBox 108">
                    <a:extLst>
                      <a:ext uri="{FF2B5EF4-FFF2-40B4-BE49-F238E27FC236}">
                        <a16:creationId xmlns:a16="http://schemas.microsoft.com/office/drawing/2014/main" id="{397A6CF8-BC9B-6879-8F9A-0275A67F6DED}"/>
                      </a:ext>
                    </a:extLst>
                  </p:cNvPr>
                  <p:cNvSpPr txBox="1"/>
                  <p:nvPr/>
                </p:nvSpPr>
                <p:spPr>
                  <a:xfrm>
                    <a:off x="4468337" y="3804982"/>
                    <a:ext cx="1332002" cy="865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chemeClr val="bg1"/>
                        </a:solidFill>
                        <a:latin typeface="Sofia Pro Light" panose="020B0000000000000000" pitchFamily="34" charset="0"/>
                      </a:rPr>
                      <a:t>Slight Disability</a:t>
                    </a:r>
                    <a:endParaRPr lang="sv-SE" sz="900" dirty="0">
                      <a:solidFill>
                        <a:schemeClr val="bg1"/>
                      </a:solidFill>
                      <a:latin typeface="Sofia Pro Light" panose="020B0000000000000000" pitchFamily="34" charset="0"/>
                    </a:endParaRPr>
                  </a:p>
                </p:txBody>
              </p:sp>
            </p:grpSp>
            <p:grpSp>
              <p:nvGrpSpPr>
                <p:cNvPr id="17" name="Group 64">
                  <a:extLst>
                    <a:ext uri="{FF2B5EF4-FFF2-40B4-BE49-F238E27FC236}">
                      <a16:creationId xmlns:a16="http://schemas.microsoft.com/office/drawing/2014/main" id="{1C3136AC-D168-927C-1194-A852E1148110}"/>
                    </a:ext>
                  </a:extLst>
                </p:cNvPr>
                <p:cNvGrpSpPr/>
                <p:nvPr/>
              </p:nvGrpSpPr>
              <p:grpSpPr>
                <a:xfrm>
                  <a:off x="5723989" y="2623622"/>
                  <a:ext cx="1429412" cy="2046970"/>
                  <a:chOff x="5723989" y="2623622"/>
                  <a:chExt cx="1429412" cy="2046970"/>
                </a:xfrm>
              </p:grpSpPr>
              <p:sp>
                <p:nvSpPr>
                  <p:cNvPr id="24" name="Arrow: Chevron 105">
                    <a:extLst>
                      <a:ext uri="{FF2B5EF4-FFF2-40B4-BE49-F238E27FC236}">
                        <a16:creationId xmlns:a16="http://schemas.microsoft.com/office/drawing/2014/main" id="{438743A8-B542-1B79-CEBF-DB8EF9374A6C}"/>
                      </a:ext>
                    </a:extLst>
                  </p:cNvPr>
                  <p:cNvSpPr/>
                  <p:nvPr/>
                </p:nvSpPr>
                <p:spPr>
                  <a:xfrm>
                    <a:off x="5723989" y="2623622"/>
                    <a:ext cx="1403076" cy="784596"/>
                  </a:xfrm>
                  <a:prstGeom prst="chevron">
                    <a:avLst/>
                  </a:prstGeom>
                  <a:solidFill>
                    <a:srgbClr val="A59FB2">
                      <a:alpha val="80000"/>
                    </a:srgbClr>
                  </a:solidFill>
                  <a:ln w="66675" cmpd="dbl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0"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rgbClr val="D0D9E2"/>
                        </a:solidFill>
                        <a:latin typeface="Sofia Pro Regular" panose="020B0000000000000000" pitchFamily="34" charset="0"/>
                      </a:rPr>
                      <a:t>mRS 3</a:t>
                    </a:r>
                    <a:endParaRPr lang="sv-SE" sz="1050" dirty="0">
                      <a:solidFill>
                        <a:srgbClr val="D0D9E2"/>
                      </a:solidFill>
                      <a:latin typeface="Sofia Pro Regular" panose="020B0000000000000000" pitchFamily="34" charset="0"/>
                    </a:endParaRPr>
                  </a:p>
                </p:txBody>
              </p:sp>
              <p:sp>
                <p:nvSpPr>
                  <p:cNvPr id="25" name="TextBox 106">
                    <a:extLst>
                      <a:ext uri="{FF2B5EF4-FFF2-40B4-BE49-F238E27FC236}">
                        <a16:creationId xmlns:a16="http://schemas.microsoft.com/office/drawing/2014/main" id="{69445448-0126-684F-267C-F349C3D8D0BF}"/>
                      </a:ext>
                    </a:extLst>
                  </p:cNvPr>
                  <p:cNvSpPr txBox="1"/>
                  <p:nvPr/>
                </p:nvSpPr>
                <p:spPr>
                  <a:xfrm>
                    <a:off x="5750323" y="3804982"/>
                    <a:ext cx="1403078" cy="865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chemeClr val="bg1"/>
                        </a:solidFill>
                        <a:latin typeface="Sofia Pro Light" panose="020B0000000000000000" pitchFamily="34" charset="0"/>
                      </a:rPr>
                      <a:t>Moderate Disability</a:t>
                    </a:r>
                    <a:endParaRPr lang="sv-SE" sz="900" dirty="0">
                      <a:solidFill>
                        <a:schemeClr val="bg1"/>
                      </a:solidFill>
                      <a:latin typeface="Sofia Pro Light" panose="020B0000000000000000" pitchFamily="34" charset="0"/>
                    </a:endParaRPr>
                  </a:p>
                </p:txBody>
              </p:sp>
            </p:grpSp>
            <p:grpSp>
              <p:nvGrpSpPr>
                <p:cNvPr id="18" name="Group 97">
                  <a:extLst>
                    <a:ext uri="{FF2B5EF4-FFF2-40B4-BE49-F238E27FC236}">
                      <a16:creationId xmlns:a16="http://schemas.microsoft.com/office/drawing/2014/main" id="{D709AEEC-19B8-597C-D83A-A9C0EC906D07}"/>
                    </a:ext>
                  </a:extLst>
                </p:cNvPr>
                <p:cNvGrpSpPr/>
                <p:nvPr/>
              </p:nvGrpSpPr>
              <p:grpSpPr>
                <a:xfrm>
                  <a:off x="8374884" y="2623623"/>
                  <a:ext cx="1425042" cy="2046968"/>
                  <a:chOff x="8374884" y="2623623"/>
                  <a:chExt cx="1425042" cy="2046968"/>
                </a:xfrm>
              </p:grpSpPr>
              <p:sp>
                <p:nvSpPr>
                  <p:cNvPr id="22" name="Arrow: Chevron 103">
                    <a:extLst>
                      <a:ext uri="{FF2B5EF4-FFF2-40B4-BE49-F238E27FC236}">
                        <a16:creationId xmlns:a16="http://schemas.microsoft.com/office/drawing/2014/main" id="{EA6BEB2F-F7D7-845E-00D8-CA0D74657E9D}"/>
                      </a:ext>
                    </a:extLst>
                  </p:cNvPr>
                  <p:cNvSpPr/>
                  <p:nvPr/>
                </p:nvSpPr>
                <p:spPr>
                  <a:xfrm>
                    <a:off x="8396850" y="2623623"/>
                    <a:ext cx="1403076" cy="791278"/>
                  </a:xfrm>
                  <a:prstGeom prst="chevron">
                    <a:avLst/>
                  </a:prstGeom>
                  <a:solidFill>
                    <a:srgbClr val="F5002F">
                      <a:alpha val="70000"/>
                    </a:srgbClr>
                  </a:solidFill>
                  <a:ln w="66675" cmpd="dbl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bIns="0"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D0D9E2"/>
                        </a:solidFill>
                        <a:latin typeface="Sofia Pro Regular" panose="020B0000000000000000" pitchFamily="34" charset="0"/>
                      </a:rPr>
                      <a:t>mRS 5</a:t>
                    </a:r>
                    <a:endParaRPr lang="sv-SE" sz="1000" dirty="0">
                      <a:solidFill>
                        <a:srgbClr val="D0D9E2"/>
                      </a:solidFill>
                      <a:latin typeface="Sofia Pro Regular" panose="020B0000000000000000" pitchFamily="34" charset="0"/>
                    </a:endParaRPr>
                  </a:p>
                </p:txBody>
              </p:sp>
              <p:sp>
                <p:nvSpPr>
                  <p:cNvPr id="23" name="TextBox 104">
                    <a:extLst>
                      <a:ext uri="{FF2B5EF4-FFF2-40B4-BE49-F238E27FC236}">
                        <a16:creationId xmlns:a16="http://schemas.microsoft.com/office/drawing/2014/main" id="{E564FB59-5EAC-3416-F1B2-B5C49C2A5609}"/>
                      </a:ext>
                    </a:extLst>
                  </p:cNvPr>
                  <p:cNvSpPr txBox="1"/>
                  <p:nvPr/>
                </p:nvSpPr>
                <p:spPr>
                  <a:xfrm>
                    <a:off x="8374884" y="3804981"/>
                    <a:ext cx="1373101" cy="865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chemeClr val="bg1"/>
                        </a:solidFill>
                        <a:latin typeface="Sofia Pro Light" panose="020B0000000000000000" pitchFamily="34" charset="0"/>
                      </a:rPr>
                      <a:t>Sever Disability</a:t>
                    </a:r>
                    <a:endParaRPr lang="sv-SE" sz="900" dirty="0">
                      <a:solidFill>
                        <a:schemeClr val="bg1"/>
                      </a:solidFill>
                      <a:latin typeface="Sofia Pro Light" panose="020B0000000000000000" pitchFamily="34" charset="0"/>
                    </a:endParaRPr>
                  </a:p>
                </p:txBody>
              </p:sp>
            </p:grpSp>
            <p:grpSp>
              <p:nvGrpSpPr>
                <p:cNvPr id="19" name="Group 100">
                  <a:extLst>
                    <a:ext uri="{FF2B5EF4-FFF2-40B4-BE49-F238E27FC236}">
                      <a16:creationId xmlns:a16="http://schemas.microsoft.com/office/drawing/2014/main" id="{93211B4C-1B42-3DA6-7EBD-980E51BE3E68}"/>
                    </a:ext>
                  </a:extLst>
                </p:cNvPr>
                <p:cNvGrpSpPr/>
                <p:nvPr/>
              </p:nvGrpSpPr>
              <p:grpSpPr>
                <a:xfrm>
                  <a:off x="9725680" y="2623621"/>
                  <a:ext cx="1637260" cy="1891132"/>
                  <a:chOff x="9725680" y="2623621"/>
                  <a:chExt cx="1637260" cy="1891132"/>
                </a:xfrm>
              </p:grpSpPr>
              <p:sp>
                <p:nvSpPr>
                  <p:cNvPr id="20" name="Arrow: Chevron 101">
                    <a:extLst>
                      <a:ext uri="{FF2B5EF4-FFF2-40B4-BE49-F238E27FC236}">
                        <a16:creationId xmlns:a16="http://schemas.microsoft.com/office/drawing/2014/main" id="{18E12A24-F413-B8DF-9028-39FEEA60C1AF}"/>
                      </a:ext>
                    </a:extLst>
                  </p:cNvPr>
                  <p:cNvSpPr/>
                  <p:nvPr/>
                </p:nvSpPr>
                <p:spPr>
                  <a:xfrm>
                    <a:off x="9725680" y="2623621"/>
                    <a:ext cx="1403076" cy="797965"/>
                  </a:xfrm>
                  <a:prstGeom prst="chevron">
                    <a:avLst/>
                  </a:prstGeom>
                  <a:solidFill>
                    <a:srgbClr val="F5002F"/>
                  </a:solidFill>
                  <a:ln w="66675" cmpd="dbl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0" rIns="0"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D0D9E2"/>
                        </a:solidFill>
                        <a:latin typeface="Sofia Pro Regular" panose="020B0000000000000000" pitchFamily="34" charset="0"/>
                      </a:rPr>
                      <a:t>mRS 6</a:t>
                    </a:r>
                    <a:endParaRPr lang="sv-SE" sz="1000" dirty="0">
                      <a:solidFill>
                        <a:srgbClr val="D0D9E2"/>
                      </a:solidFill>
                      <a:latin typeface="Sofia Pro Regular" panose="020B0000000000000000" pitchFamily="34" charset="0"/>
                    </a:endParaRPr>
                  </a:p>
                </p:txBody>
              </p:sp>
              <p:sp>
                <p:nvSpPr>
                  <p:cNvPr id="21" name="TextBox 102">
                    <a:extLst>
                      <a:ext uri="{FF2B5EF4-FFF2-40B4-BE49-F238E27FC236}">
                        <a16:creationId xmlns:a16="http://schemas.microsoft.com/office/drawing/2014/main" id="{AEC73B6F-129F-61C0-602B-9FFC6DDF7F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9496" y="3973748"/>
                    <a:ext cx="1313444" cy="5410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solidFill>
                          <a:schemeClr val="bg1"/>
                        </a:solidFill>
                        <a:latin typeface="Sofia Pro Light" panose="020B0000000000000000" pitchFamily="34" charset="0"/>
                      </a:rPr>
                      <a:t>Dead</a:t>
                    </a:r>
                    <a:endParaRPr lang="sv-SE" sz="1000" dirty="0">
                      <a:solidFill>
                        <a:schemeClr val="bg1"/>
                      </a:solidFill>
                      <a:latin typeface="Sofia Pro Light" panose="020B0000000000000000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40" name="Picture 13">
            <a:extLst>
              <a:ext uri="{FF2B5EF4-FFF2-40B4-BE49-F238E27FC236}">
                <a16:creationId xmlns:a16="http://schemas.microsoft.com/office/drawing/2014/main" id="{2047CCB9-AE82-C04D-7003-9A79A96338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7277"/>
          <a:stretch/>
        </p:blipFill>
        <p:spPr>
          <a:xfrm>
            <a:off x="239516" y="2116297"/>
            <a:ext cx="3910140" cy="10881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0F43876B-883C-D662-2CFD-F78BE765306E}"/>
              </a:ext>
            </a:extLst>
          </p:cNvPr>
          <p:cNvSpPr/>
          <p:nvPr/>
        </p:nvSpPr>
        <p:spPr>
          <a:xfrm>
            <a:off x="3563888" y="2348880"/>
            <a:ext cx="576064" cy="3600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C6C9C"/>
              </a:buClr>
            </a:pPr>
            <a:endParaRPr lang="x-none" sz="1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2" name="Rectangle: Rounded Corners 3">
            <a:extLst>
              <a:ext uri="{FF2B5EF4-FFF2-40B4-BE49-F238E27FC236}">
                <a16:creationId xmlns:a16="http://schemas.microsoft.com/office/drawing/2014/main" id="{61BF517A-F526-13DF-767C-597A0D23CC9A}"/>
              </a:ext>
            </a:extLst>
          </p:cNvPr>
          <p:cNvSpPr/>
          <p:nvPr/>
        </p:nvSpPr>
        <p:spPr>
          <a:xfrm>
            <a:off x="4211961" y="1838714"/>
            <a:ext cx="2160240" cy="1518278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72029"/>
          <a:stretch/>
        </p:blipFill>
        <p:spPr>
          <a:xfrm>
            <a:off x="251520" y="5455546"/>
            <a:ext cx="7638950" cy="11209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b="57690"/>
          <a:stretch/>
        </p:blipFill>
        <p:spPr>
          <a:xfrm>
            <a:off x="251520" y="3907782"/>
            <a:ext cx="7638950" cy="169469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96391" y="132378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rgbClr val="00B050"/>
                </a:solidFill>
              </a:rPr>
              <a:t>Good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err="1">
                <a:solidFill>
                  <a:srgbClr val="00B050"/>
                </a:solidFill>
              </a:rPr>
              <a:t>outcome</a:t>
            </a: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id="{61BF517A-F526-13DF-767C-597A0D23CC9A}"/>
              </a:ext>
            </a:extLst>
          </p:cNvPr>
          <p:cNvSpPr/>
          <p:nvPr/>
        </p:nvSpPr>
        <p:spPr>
          <a:xfrm>
            <a:off x="1835696" y="4797152"/>
            <a:ext cx="3800006" cy="805326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feld 5"/>
          <p:cNvSpPr txBox="1"/>
          <p:nvPr/>
        </p:nvSpPr>
        <p:spPr>
          <a:xfrm>
            <a:off x="7836681" y="490742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</a:rPr>
              <a:t>68.2%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 descr="CoolingHeadsm_ISOcoatedV2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53822" y="3867821"/>
            <a:ext cx="3933056" cy="20473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7584" y="148478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The </a:t>
            </a:r>
            <a:r>
              <a:rPr lang="de-DE" sz="2400" dirty="0" err="1">
                <a:solidFill>
                  <a:schemeClr val="bg1"/>
                </a:solidFill>
              </a:rPr>
              <a:t>success</a:t>
            </a:r>
            <a:r>
              <a:rPr lang="de-DE" sz="2400" dirty="0">
                <a:solidFill>
                  <a:schemeClr val="bg1"/>
                </a:solidFill>
              </a:rPr>
              <a:t> rate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thrombectomy</a:t>
            </a:r>
            <a:r>
              <a:rPr lang="de-DE" sz="2400" dirty="0">
                <a:solidFill>
                  <a:schemeClr val="bg1"/>
                </a:solidFill>
              </a:rPr>
              <a:t> (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reach</a:t>
            </a:r>
            <a:r>
              <a:rPr lang="de-DE" sz="2400" dirty="0">
                <a:solidFill>
                  <a:schemeClr val="bg1"/>
                </a:solidFill>
              </a:rPr>
              <a:t> a </a:t>
            </a:r>
            <a:r>
              <a:rPr lang="de-DE" sz="2400" dirty="0" err="1">
                <a:solidFill>
                  <a:schemeClr val="bg1"/>
                </a:solidFill>
              </a:rPr>
              <a:t>good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outcome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mRS</a:t>
            </a:r>
            <a:r>
              <a:rPr lang="de-DE" sz="2400" dirty="0">
                <a:solidFill>
                  <a:schemeClr val="bg1"/>
                </a:solidFill>
              </a:rPr>
              <a:t> 0 – 2) after </a:t>
            </a:r>
            <a:r>
              <a:rPr lang="de-DE" sz="2400" dirty="0" err="1">
                <a:solidFill>
                  <a:schemeClr val="bg1"/>
                </a:solidFill>
              </a:rPr>
              <a:t>acute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ischemic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stroke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today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30% - 46%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13386" y="3789040"/>
            <a:ext cx="656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The </a:t>
            </a:r>
            <a:r>
              <a:rPr lang="de-DE" sz="2400" dirty="0" err="1">
                <a:solidFill>
                  <a:schemeClr val="bg1"/>
                </a:solidFill>
              </a:rPr>
              <a:t>aim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show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that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combination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thrombectomy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early</a:t>
            </a:r>
            <a:r>
              <a:rPr lang="de-DE" sz="2400" dirty="0">
                <a:solidFill>
                  <a:schemeClr val="bg1"/>
                </a:solidFill>
              </a:rPr>
              <a:t> mild </a:t>
            </a:r>
            <a:r>
              <a:rPr lang="de-DE" sz="2400" dirty="0" err="1">
                <a:solidFill>
                  <a:schemeClr val="bg1"/>
                </a:solidFill>
              </a:rPr>
              <a:t>hypothermia</a:t>
            </a:r>
            <a:r>
              <a:rPr lang="de-DE" sz="2400" dirty="0">
                <a:solidFill>
                  <a:schemeClr val="bg1"/>
                </a:solidFill>
              </a:rPr>
              <a:t> (35°C)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able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increase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significantly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success</a:t>
            </a:r>
            <a:r>
              <a:rPr lang="de-DE" sz="2400" dirty="0">
                <a:solidFill>
                  <a:schemeClr val="bg1"/>
                </a:solidFill>
              </a:rPr>
              <a:t>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BF652-E8AD-4DFC-AEFB-38FFA8C21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Matched</a:t>
            </a:r>
            <a:r>
              <a:rPr lang="de-DE" dirty="0">
                <a:solidFill>
                  <a:srgbClr val="FF0000"/>
                </a:solidFill>
              </a:rPr>
              <a:t>-pair Analysis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0568" y="1569185"/>
            <a:ext cx="8693728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ts val="65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Intervention:   </a:t>
            </a:r>
            <a:r>
              <a:rPr lang="en-GB" sz="2400" dirty="0">
                <a:solidFill>
                  <a:schemeClr val="bg1"/>
                </a:solidFill>
              </a:rPr>
              <a:t>22   COTTIS-1 patients</a:t>
            </a:r>
          </a:p>
          <a:p>
            <a:pPr marL="214313" indent="-214313">
              <a:lnSpc>
                <a:spcPts val="65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Controls:    </a:t>
            </a:r>
            <a:r>
              <a:rPr lang="en-GB" sz="2400" dirty="0">
                <a:solidFill>
                  <a:schemeClr val="bg1"/>
                </a:solidFill>
              </a:rPr>
              <a:t>stroke registry</a:t>
            </a:r>
            <a:r>
              <a:rPr lang="de-DE" sz="2400" dirty="0">
                <a:solidFill>
                  <a:schemeClr val="bg1"/>
                </a:solidFill>
              </a:rPr>
              <a:t> </a:t>
            </a:r>
            <a:r>
              <a:rPr lang="en-GB" sz="2400" dirty="0">
                <a:solidFill>
                  <a:schemeClr val="bg1"/>
                </a:solidFill>
              </a:rPr>
              <a:t> at the same site with 851 consecutive patients undergoing </a:t>
            </a:r>
            <a:r>
              <a:rPr lang="en-GB" sz="2400" dirty="0" err="1">
                <a:solidFill>
                  <a:schemeClr val="bg1"/>
                </a:solidFill>
              </a:rPr>
              <a:t>thrombectomy</a:t>
            </a:r>
            <a:r>
              <a:rPr lang="en-GB" sz="2400" dirty="0">
                <a:solidFill>
                  <a:schemeClr val="bg1"/>
                </a:solidFill>
              </a:rPr>
              <a:t> from 2015 until 2022. </a:t>
            </a:r>
          </a:p>
          <a:p>
            <a:pPr marL="214313" indent="-214313">
              <a:lnSpc>
                <a:spcPts val="65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Matching factors: </a:t>
            </a:r>
            <a:r>
              <a:rPr lang="en-GB" sz="2400" dirty="0">
                <a:solidFill>
                  <a:schemeClr val="bg1"/>
                </a:solidFill>
              </a:rPr>
              <a:t>age, gender, NIHSS at admission, ASPECTS at admission, site of vessel occlusion and TICI- score.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03848" y="624705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Manuscript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preparartion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59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5E2D6B4-905A-4DE8-9B01-BA31C85AA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46572"/>
              </p:ext>
            </p:extLst>
          </p:nvPr>
        </p:nvGraphicFramePr>
        <p:xfrm>
          <a:off x="395536" y="1556792"/>
          <a:ext cx="8136903" cy="4615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055">
                  <a:extLst>
                    <a:ext uri="{9D8B030D-6E8A-4147-A177-3AD203B41FA5}">
                      <a16:colId xmlns:a16="http://schemas.microsoft.com/office/drawing/2014/main" val="1025172719"/>
                    </a:ext>
                  </a:extLst>
                </a:gridCol>
                <a:gridCol w="2429424">
                  <a:extLst>
                    <a:ext uri="{9D8B030D-6E8A-4147-A177-3AD203B41FA5}">
                      <a16:colId xmlns:a16="http://schemas.microsoft.com/office/drawing/2014/main" val="734845137"/>
                    </a:ext>
                  </a:extLst>
                </a:gridCol>
                <a:gridCol w="2429424">
                  <a:extLst>
                    <a:ext uri="{9D8B030D-6E8A-4147-A177-3AD203B41FA5}">
                      <a16:colId xmlns:a16="http://schemas.microsoft.com/office/drawing/2014/main" val="175434599"/>
                    </a:ext>
                  </a:extLst>
                </a:gridCol>
              </a:tblGrid>
              <a:tr h="9258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Variable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Control group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n= 44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Hypothermia</a:t>
                      </a:r>
                      <a:r>
                        <a:rPr lang="en-GB" sz="1800" dirty="0">
                          <a:effectLst/>
                        </a:rPr>
                        <a:t> (COTTIS)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n= 22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ctr"/>
                </a:tc>
                <a:extLst>
                  <a:ext uri="{0D108BD9-81ED-4DB2-BD59-A6C34878D82A}">
                    <a16:rowId xmlns:a16="http://schemas.microsoft.com/office/drawing/2014/main" val="1104736380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Age</a:t>
                      </a:r>
                      <a:r>
                        <a:rPr lang="en-GB" sz="1400" dirty="0">
                          <a:effectLst/>
                        </a:rPr>
                        <a:t>,  median (range</a:t>
                      </a:r>
                      <a:r>
                        <a:rPr lang="de-DE" sz="1400" dirty="0">
                          <a:effectLst/>
                        </a:rPr>
                        <a:t> 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76 (70-84)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1" marR="46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77 (70-83)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1" marR="46411" marT="0" marB="0" anchor="b"/>
                </a:tc>
                <a:extLst>
                  <a:ext uri="{0D108BD9-81ED-4DB2-BD59-A6C34878D82A}">
                    <a16:rowId xmlns:a16="http://schemas.microsoft.com/office/drawing/2014/main" val="2355788740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Occlusion site of vessel</a:t>
                      </a:r>
                      <a:r>
                        <a:rPr lang="en-GB" sz="1400" dirty="0">
                          <a:effectLst/>
                        </a:rPr>
                        <a:t>, n (%)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3797263978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  Distal ICA / + M1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29 (66%)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 (68%)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2761358440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  M2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 (16%)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 (14%)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2418215608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  Tandem occlusion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 (18%)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4(18%)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1389817437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ASPECTS</a:t>
                      </a:r>
                      <a:r>
                        <a:rPr lang="en-GB" sz="1400" dirty="0">
                          <a:effectLst/>
                        </a:rPr>
                        <a:t>, median (range)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 (8,25-10)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 (8,25-10)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1856980404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NIHSS</a:t>
                      </a:r>
                      <a:r>
                        <a:rPr lang="en-GB" sz="1400" dirty="0">
                          <a:effectLst/>
                        </a:rPr>
                        <a:t>, median (IQR)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 (12-18)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 (12,5-19,75)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3442260583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Reperfusion</a:t>
                      </a:r>
                      <a:r>
                        <a:rPr lang="en-GB" sz="1400" dirty="0">
                          <a:effectLst/>
                        </a:rPr>
                        <a:t>, n (%)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1994936566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      TICI 0-2a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(7%)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 (9%)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2073318234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      TICI 2b - 3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41 (93%)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 (91%)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1" marR="37681" marT="0" marB="0" anchor="b"/>
                </a:tc>
                <a:extLst>
                  <a:ext uri="{0D108BD9-81ED-4DB2-BD59-A6C34878D82A}">
                    <a16:rowId xmlns:a16="http://schemas.microsoft.com/office/drawing/2014/main" val="233542053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99792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bg1"/>
                </a:solidFill>
              </a:rPr>
              <a:t>Patients</a:t>
            </a:r>
            <a:r>
              <a:rPr lang="de-DE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err="1">
                <a:solidFill>
                  <a:schemeClr val="bg1"/>
                </a:solidFill>
              </a:rPr>
              <a:t>characteristics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2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AB701-D5C2-4E46-8A3E-C6460116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Course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temperature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F13195-D471-4DEC-9EDE-DB13963DEB21}"/>
              </a:ext>
            </a:extLst>
          </p:cNvPr>
          <p:cNvSpPr txBox="1"/>
          <p:nvPr/>
        </p:nvSpPr>
        <p:spPr>
          <a:xfrm>
            <a:off x="1403793" y="5958250"/>
            <a:ext cx="640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* </a:t>
            </a:r>
            <a:r>
              <a:rPr lang="de-DE" sz="2800" dirty="0" err="1">
                <a:solidFill>
                  <a:schemeClr val="bg1"/>
                </a:solidFill>
              </a:rPr>
              <a:t>timepoints</a:t>
            </a:r>
            <a:r>
              <a:rPr lang="de-DE" sz="2800" dirty="0">
                <a:solidFill>
                  <a:schemeClr val="bg1"/>
                </a:solidFill>
              </a:rPr>
              <a:t> at 3h, 6h </a:t>
            </a:r>
            <a:r>
              <a:rPr lang="de-DE" sz="2800" dirty="0" err="1">
                <a:solidFill>
                  <a:schemeClr val="bg1"/>
                </a:solidFill>
              </a:rPr>
              <a:t>and</a:t>
            </a:r>
            <a:r>
              <a:rPr lang="de-DE" sz="2800" dirty="0">
                <a:solidFill>
                  <a:schemeClr val="bg1"/>
                </a:solidFill>
              </a:rPr>
              <a:t> 12h: </a:t>
            </a:r>
            <a:r>
              <a:rPr lang="de-DE" sz="2800" b="1" dirty="0">
                <a:solidFill>
                  <a:schemeClr val="bg1"/>
                </a:solidFill>
              </a:rPr>
              <a:t>p&lt;0.001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86171" y="2445246"/>
            <a:ext cx="108012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aseline="-25000" dirty="0"/>
              <a:t>*</a:t>
            </a:r>
          </a:p>
          <a:p>
            <a:endParaRPr lang="de-DE" sz="4000" baseline="-25000" dirty="0"/>
          </a:p>
        </p:txBody>
      </p:sp>
      <p:sp>
        <p:nvSpPr>
          <p:cNvPr id="8" name="Textfeld 7"/>
          <p:cNvSpPr txBox="1"/>
          <p:nvPr/>
        </p:nvSpPr>
        <p:spPr>
          <a:xfrm>
            <a:off x="4923974" y="2350383"/>
            <a:ext cx="108012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aseline="-25000" dirty="0"/>
              <a:t>*</a:t>
            </a:r>
          </a:p>
          <a:p>
            <a:endParaRPr lang="de-DE" sz="4000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6213540" y="1884011"/>
            <a:ext cx="108012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aseline="-25000" dirty="0"/>
              <a:t>*</a:t>
            </a:r>
          </a:p>
          <a:p>
            <a:endParaRPr lang="de-DE" sz="4000" baseline="-250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B55FE6CC-2E13-457C-BB1D-E74493A54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819084"/>
              </p:ext>
            </p:extLst>
          </p:nvPr>
        </p:nvGraphicFramePr>
        <p:xfrm>
          <a:off x="971600" y="1628801"/>
          <a:ext cx="611971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753600" y="2973079"/>
            <a:ext cx="19077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2"/>
                </a:solidFill>
              </a:rPr>
              <a:t>hypothermia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508" y="2214413"/>
            <a:ext cx="19077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rgbClr val="C00000"/>
                </a:solidFill>
              </a:rPr>
              <a:t>controls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53984" y="2378561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40988" y="2183635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27992" y="1804303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7508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DD549-A051-40F8-95AE-AD99C96C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95" y="362481"/>
            <a:ext cx="8294370" cy="99417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Primary </a:t>
            </a:r>
            <a:r>
              <a:rPr lang="de-DE" sz="3200" b="1" dirty="0" err="1">
                <a:solidFill>
                  <a:schemeClr val="bg1"/>
                </a:solidFill>
              </a:rPr>
              <a:t>endpoint</a:t>
            </a:r>
            <a:r>
              <a:rPr lang="de-DE" sz="3200" b="1" dirty="0">
                <a:solidFill>
                  <a:schemeClr val="bg1"/>
                </a:solidFill>
              </a:rPr>
              <a:t>: 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dirty="0" err="1">
                <a:solidFill>
                  <a:schemeClr val="bg1"/>
                </a:solidFill>
              </a:rPr>
              <a:t>dichotomized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mRS</a:t>
            </a:r>
            <a:r>
              <a:rPr lang="de-DE" sz="3200" dirty="0">
                <a:solidFill>
                  <a:schemeClr val="bg1"/>
                </a:solidFill>
              </a:rPr>
              <a:t> 0-2  </a:t>
            </a:r>
            <a:r>
              <a:rPr lang="de-DE" sz="3200" dirty="0" err="1">
                <a:solidFill>
                  <a:schemeClr val="bg1"/>
                </a:solidFill>
              </a:rPr>
              <a:t>vs</a:t>
            </a:r>
            <a:r>
              <a:rPr lang="de-DE" sz="3200" dirty="0">
                <a:solidFill>
                  <a:schemeClr val="bg1"/>
                </a:solidFill>
              </a:rPr>
              <a:t>   3-6 after 90days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755303-3006-46D4-87A9-0C5E672D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28" y="1772816"/>
            <a:ext cx="5586692" cy="32452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220CDAC-F230-4958-9AAC-8D414E3B32F2}"/>
              </a:ext>
            </a:extLst>
          </p:cNvPr>
          <p:cNvSpPr txBox="1"/>
          <p:nvPr/>
        </p:nvSpPr>
        <p:spPr>
          <a:xfrm>
            <a:off x="538916" y="5239737"/>
            <a:ext cx="842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bg1"/>
                </a:solidFill>
              </a:rPr>
              <a:t>Hypothermia</a:t>
            </a:r>
            <a:r>
              <a:rPr lang="de-DE" sz="2800" dirty="0">
                <a:solidFill>
                  <a:schemeClr val="bg1"/>
                </a:solidFill>
              </a:rPr>
              <a:t>: </a:t>
            </a:r>
            <a:r>
              <a:rPr lang="de-DE" sz="2800" b="1" dirty="0">
                <a:solidFill>
                  <a:schemeClr val="bg1"/>
                </a:solidFill>
              </a:rPr>
              <a:t>OR 5.1 (1.69; 15.38) </a:t>
            </a:r>
            <a:r>
              <a:rPr lang="de-DE" sz="2800" b="1" dirty="0" err="1">
                <a:solidFill>
                  <a:schemeClr val="bg1"/>
                </a:solidFill>
              </a:rPr>
              <a:t>for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good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outcome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BF24A4-66FF-48CE-A43F-29E786DDCD43}"/>
              </a:ext>
            </a:extLst>
          </p:cNvPr>
          <p:cNvSpPr txBox="1"/>
          <p:nvPr/>
        </p:nvSpPr>
        <p:spPr>
          <a:xfrm>
            <a:off x="2627784" y="5760539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p= .003</a:t>
            </a:r>
          </a:p>
        </p:txBody>
      </p:sp>
    </p:spTree>
    <p:extLst>
      <p:ext uri="{BB962C8B-B14F-4D97-AF65-F5344CB8AC3E}">
        <p14:creationId xmlns:p14="http://schemas.microsoft.com/office/powerpoint/2010/main" val="252275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 descr="CoolingHeadsm_ISOcoatedV2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71975" y="2285975"/>
            <a:ext cx="6013699" cy="31303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184482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The promising </a:t>
            </a:r>
            <a:r>
              <a:rPr lang="de-DE" sz="2800" dirty="0" err="1">
                <a:solidFill>
                  <a:schemeClr val="bg1"/>
                </a:solidFill>
              </a:rPr>
              <a:t>results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of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the</a:t>
            </a:r>
            <a:r>
              <a:rPr lang="de-DE" sz="2800" dirty="0">
                <a:solidFill>
                  <a:schemeClr val="bg1"/>
                </a:solidFill>
              </a:rPr>
              <a:t> COTTIS I Study </a:t>
            </a:r>
            <a:r>
              <a:rPr lang="de-DE" sz="2800" dirty="0" err="1">
                <a:solidFill>
                  <a:schemeClr val="bg1"/>
                </a:solidFill>
              </a:rPr>
              <a:t>give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us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reasons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to</a:t>
            </a:r>
            <a:r>
              <a:rPr lang="de-DE" sz="2800" dirty="0">
                <a:solidFill>
                  <a:schemeClr val="bg1"/>
                </a:solidFill>
              </a:rPr>
              <a:t> do </a:t>
            </a:r>
            <a:r>
              <a:rPr lang="de-DE" sz="2800" dirty="0" err="1">
                <a:solidFill>
                  <a:schemeClr val="bg1"/>
                </a:solidFill>
              </a:rPr>
              <a:t>the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next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step</a:t>
            </a:r>
            <a:r>
              <a:rPr lang="de-DE" sz="2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9" y="3429000"/>
            <a:ext cx="2969009" cy="25483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AF55B90B-441D-40DC-A8DB-51D7DD3B8A87}"/>
              </a:ext>
            </a:extLst>
          </p:cNvPr>
          <p:cNvSpPr/>
          <p:nvPr/>
        </p:nvSpPr>
        <p:spPr>
          <a:xfrm>
            <a:off x="0" y="0"/>
            <a:ext cx="10188624" cy="6858000"/>
          </a:xfrm>
          <a:prstGeom prst="rect">
            <a:avLst/>
          </a:prstGeom>
          <a:gradFill flip="none" rotWithShape="1">
            <a:gsLst>
              <a:gs pos="0">
                <a:srgbClr val="3170A9"/>
              </a:gs>
              <a:gs pos="82000">
                <a:srgbClr val="16468F"/>
              </a:gs>
              <a:gs pos="100000">
                <a:srgbClr val="3170A9"/>
              </a:gs>
              <a:gs pos="19000">
                <a:srgbClr val="0F3B6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3E7F9B5-8C18-54EB-7A03-E8BE5892CF08}"/>
              </a:ext>
            </a:extLst>
          </p:cNvPr>
          <p:cNvSpPr txBox="1"/>
          <p:nvPr/>
        </p:nvSpPr>
        <p:spPr>
          <a:xfrm>
            <a:off x="1512167" y="2165209"/>
            <a:ext cx="716428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82880" indent="-182880">
              <a:lnSpc>
                <a:spcPts val="1800"/>
              </a:lnSpc>
              <a:buClr>
                <a:srgbClr val="F5002F"/>
              </a:buClr>
              <a:buFont typeface="Arial" panose="020B0604020202020204" pitchFamily="34" charset="0"/>
              <a:buChar char="•"/>
              <a:defRPr sz="1200" b="0" i="0" u="none" strike="noStrike" baseline="0">
                <a:solidFill>
                  <a:schemeClr val="bg1"/>
                </a:solidFill>
                <a:latin typeface="Sofia Pro Regular" panose="020B0000000000000000" pitchFamily="34" charset="0"/>
              </a:defRPr>
            </a:lvl1pPr>
          </a:lstStyle>
          <a:p>
            <a:pPr marL="0" indent="0">
              <a:lnSpc>
                <a:spcPts val="1800"/>
              </a:lnSpc>
              <a:buClr>
                <a:srgbClr val="F5002F"/>
              </a:buClr>
              <a:buNone/>
            </a:pPr>
            <a:r>
              <a:rPr lang="en-US" sz="2800" dirty="0">
                <a:latin typeface="+mn-lt"/>
              </a:rPr>
              <a:t>  </a:t>
            </a:r>
            <a:endParaRPr lang="en-US" sz="1600" dirty="0">
              <a:latin typeface="+mn-lt"/>
            </a:endParaRPr>
          </a:p>
          <a:p>
            <a:pPr marL="358775" indent="-179388">
              <a:lnSpc>
                <a:spcPts val="2200"/>
              </a:lnSpc>
              <a:spcBef>
                <a:spcPts val="600"/>
              </a:spcBef>
              <a:buClr>
                <a:srgbClr val="3170A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5 sites in Germany</a:t>
            </a:r>
          </a:p>
          <a:p>
            <a:pPr marL="358775" indent="-179388">
              <a:lnSpc>
                <a:spcPts val="2200"/>
              </a:lnSpc>
              <a:spcBef>
                <a:spcPts val="600"/>
              </a:spcBef>
              <a:buClr>
                <a:srgbClr val="3170A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400 patients ( two interim analysis 100, 200 )</a:t>
            </a:r>
          </a:p>
          <a:p>
            <a:pPr marL="358775" indent="-179388">
              <a:lnSpc>
                <a:spcPts val="2200"/>
              </a:lnSpc>
              <a:spcBef>
                <a:spcPts val="600"/>
              </a:spcBef>
              <a:buClr>
                <a:srgbClr val="3170A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Expected start date: February 2024 </a:t>
            </a:r>
          </a:p>
          <a:p>
            <a:pPr marL="358775" indent="-179388">
              <a:lnSpc>
                <a:spcPts val="2200"/>
              </a:lnSpc>
              <a:spcBef>
                <a:spcPts val="600"/>
              </a:spcBef>
              <a:buClr>
                <a:srgbClr val="3170A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Expected completed recruitment : Within 2025 /2026</a:t>
            </a:r>
          </a:p>
          <a:p>
            <a:pPr marL="358775" indent="-179388">
              <a:lnSpc>
                <a:spcPts val="2200"/>
              </a:lnSpc>
              <a:spcBef>
                <a:spcPts val="600"/>
              </a:spcBef>
              <a:buClr>
                <a:srgbClr val="3170A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Primary outcome: Improvement of neurological outcome measured by mRS at day 90 after stroke </a:t>
            </a:r>
          </a:p>
          <a:p>
            <a:pPr marL="182880" indent="-182880">
              <a:lnSpc>
                <a:spcPts val="1800"/>
              </a:lnSpc>
              <a:spcBef>
                <a:spcPts val="600"/>
              </a:spcBef>
              <a:buClr>
                <a:srgbClr val="3170A9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170A9"/>
              </a:solidFill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2C9529B3-8857-4DD4-A03F-2F9D40861B0B}"/>
              </a:ext>
            </a:extLst>
          </p:cNvPr>
          <p:cNvSpPr txBox="1"/>
          <p:nvPr/>
        </p:nvSpPr>
        <p:spPr>
          <a:xfrm>
            <a:off x="323528" y="692696"/>
            <a:ext cx="70567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bg1"/>
                </a:solidFill>
              </a:rPr>
              <a:t>Ongoing Clinical Trial in Stroke –</a:t>
            </a:r>
            <a:br>
              <a:rPr lang="en-US" sz="4000" b="0" i="0" u="none" strike="noStrike" baseline="0" dirty="0">
                <a:solidFill>
                  <a:schemeClr val="bg1"/>
                </a:solidFill>
              </a:rPr>
            </a:br>
            <a:r>
              <a:rPr lang="en-US" sz="4000" b="0" i="0" u="none" strike="noStrike" baseline="0" dirty="0">
                <a:solidFill>
                  <a:schemeClr val="bg1"/>
                </a:solidFill>
              </a:rPr>
              <a:t>The COTTIS II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203257"/>
            <a:ext cx="2414298" cy="13856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549" y="415345"/>
            <a:ext cx="2668660" cy="1501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CoolingHeadsm_ISOcoatedV2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71975" y="2285975"/>
            <a:ext cx="6013699" cy="313035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9552" y="90872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bg1"/>
                </a:solidFill>
              </a:rPr>
              <a:t>Thank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you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for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your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attention</a:t>
            </a:r>
            <a:r>
              <a:rPr lang="de-DE" sz="2800" dirty="0">
                <a:solidFill>
                  <a:schemeClr val="bg1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4" descr="CoolingHeadsm_ISOcoatedV2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53822" y="3867821"/>
            <a:ext cx="3933056" cy="20473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483768" y="280973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</a:rPr>
              <a:t>Theoretical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Considerations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for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hypothermia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and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stroke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5567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i="1" dirty="0">
                <a:solidFill>
                  <a:schemeClr val="bg1"/>
                </a:solidFill>
              </a:rPr>
              <a:t>High </a:t>
            </a:r>
            <a:r>
              <a:rPr lang="de-DE" b="1" i="1" dirty="0" err="1">
                <a:solidFill>
                  <a:schemeClr val="bg1"/>
                </a:solidFill>
              </a:rPr>
              <a:t>recanalisation</a:t>
            </a:r>
            <a:r>
              <a:rPr lang="de-DE" b="1" i="1" dirty="0">
                <a:solidFill>
                  <a:schemeClr val="bg1"/>
                </a:solidFill>
              </a:rPr>
              <a:t> </a:t>
            </a:r>
            <a:r>
              <a:rPr lang="de-DE" b="1" i="1" dirty="0" err="1">
                <a:solidFill>
                  <a:schemeClr val="bg1"/>
                </a:solidFill>
              </a:rPr>
              <a:t>rates</a:t>
            </a:r>
            <a:r>
              <a:rPr lang="de-DE" b="1" i="1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clearly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defined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angiography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i="1" dirty="0" err="1">
                <a:solidFill>
                  <a:schemeClr val="bg1"/>
                </a:solidFill>
              </a:rPr>
              <a:t>reperfusion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needed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lasting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effective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neuroprotection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hypothermia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263691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i="1" dirty="0" err="1">
                <a:solidFill>
                  <a:schemeClr val="bg1"/>
                </a:solidFill>
              </a:rPr>
              <a:t>Existence</a:t>
            </a:r>
            <a:r>
              <a:rPr lang="de-DE" b="1" i="1" dirty="0">
                <a:solidFill>
                  <a:schemeClr val="bg1"/>
                </a:solidFill>
              </a:rPr>
              <a:t> </a:t>
            </a:r>
            <a:r>
              <a:rPr lang="de-DE" b="1" i="1" dirty="0" err="1">
                <a:solidFill>
                  <a:schemeClr val="bg1"/>
                </a:solidFill>
              </a:rPr>
              <a:t>of</a:t>
            </a:r>
            <a:r>
              <a:rPr lang="de-DE" b="1" i="1" dirty="0">
                <a:solidFill>
                  <a:schemeClr val="bg1"/>
                </a:solidFill>
              </a:rPr>
              <a:t> </a:t>
            </a:r>
            <a:r>
              <a:rPr lang="de-DE" b="1" i="1" dirty="0" err="1">
                <a:solidFill>
                  <a:schemeClr val="bg1"/>
                </a:solidFill>
              </a:rPr>
              <a:t>significant</a:t>
            </a:r>
            <a:r>
              <a:rPr lang="de-DE" b="1" i="1" dirty="0">
                <a:solidFill>
                  <a:schemeClr val="bg1"/>
                </a:solidFill>
              </a:rPr>
              <a:t> </a:t>
            </a:r>
            <a:r>
              <a:rPr lang="de-DE" b="1" i="1" dirty="0" err="1">
                <a:solidFill>
                  <a:schemeClr val="bg1"/>
                </a:solidFill>
              </a:rPr>
              <a:t>mismatch</a:t>
            </a:r>
            <a:r>
              <a:rPr lang="de-DE" b="1" i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tissue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in </a:t>
            </a:r>
            <a:r>
              <a:rPr lang="de-DE" dirty="0" err="1">
                <a:solidFill>
                  <a:schemeClr val="bg1"/>
                </a:solidFill>
              </a:rPr>
              <a:t>patients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large </a:t>
            </a:r>
            <a:r>
              <a:rPr lang="de-DE" dirty="0" err="1">
                <a:solidFill>
                  <a:schemeClr val="bg1"/>
                </a:solidFill>
              </a:rPr>
              <a:t>vessel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occlusion</a:t>
            </a:r>
            <a:r>
              <a:rPr lang="de-DE" dirty="0">
                <a:solidFill>
                  <a:schemeClr val="bg1"/>
                </a:solidFill>
              </a:rPr>
              <a:t>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major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target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hypothermia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as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neuroprotectant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364502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Patients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indication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thrombectomy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usually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recveive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general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anaesthesia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b="1" dirty="0" err="1">
                <a:solidFill>
                  <a:schemeClr val="bg1"/>
                </a:solidFill>
              </a:rPr>
              <a:t>with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intubation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and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analgosedation</a:t>
            </a:r>
            <a:r>
              <a:rPr lang="de-DE" dirty="0">
                <a:solidFill>
                  <a:schemeClr val="bg1"/>
                </a:solidFill>
              </a:rPr>
              <a:t>. As a </a:t>
            </a:r>
            <a:r>
              <a:rPr lang="de-DE" dirty="0" err="1">
                <a:solidFill>
                  <a:schemeClr val="bg1"/>
                </a:solidFill>
              </a:rPr>
              <a:t>result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there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discomfort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or</a:t>
            </a:r>
            <a:r>
              <a:rPr lang="de-DE" dirty="0">
                <a:solidFill>
                  <a:schemeClr val="bg1"/>
                </a:solidFill>
              </a:rPr>
              <a:t>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dirty="0" err="1">
                <a:solidFill>
                  <a:schemeClr val="bg1"/>
                </a:solidFill>
              </a:rPr>
              <a:t>shivering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caused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hypothermia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50131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hypothermia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induced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during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ischemia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(</a:t>
            </a:r>
            <a:r>
              <a:rPr lang="de-DE" dirty="0" err="1">
                <a:solidFill>
                  <a:schemeClr val="bg1"/>
                </a:solidFill>
              </a:rPr>
              <a:t>before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recanalisation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by</a:t>
            </a:r>
            <a:r>
              <a:rPr lang="de-DE" dirty="0">
                <a:solidFill>
                  <a:schemeClr val="bg1"/>
                </a:solidFill>
              </a:rPr>
              <a:t>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dirty="0" err="1">
                <a:solidFill>
                  <a:schemeClr val="bg1"/>
                </a:solidFill>
              </a:rPr>
              <a:t>thrombectomy</a:t>
            </a:r>
            <a:r>
              <a:rPr lang="de-DE" dirty="0">
                <a:solidFill>
                  <a:schemeClr val="bg1"/>
                </a:solidFill>
              </a:rPr>
              <a:t>!),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neuroprotective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properties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hypohermia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optimally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used</a:t>
            </a:r>
            <a:r>
              <a:rPr lang="de-DE" dirty="0">
                <a:solidFill>
                  <a:schemeClr val="bg1"/>
                </a:solidFill>
              </a:rPr>
              <a:t>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dirty="0" err="1">
                <a:solidFill>
                  <a:schemeClr val="bg1"/>
                </a:solidFill>
              </a:rPr>
              <a:t>namely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i="1" dirty="0" err="1">
                <a:solidFill>
                  <a:schemeClr val="bg1"/>
                </a:solidFill>
              </a:rPr>
              <a:t>intra-ischemically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during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critical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reperfusion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phase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after </a:t>
            </a:r>
            <a:r>
              <a:rPr lang="de-DE" dirty="0" err="1">
                <a:solidFill>
                  <a:schemeClr val="bg1"/>
                </a:solidFill>
              </a:rPr>
              <a:t>reopening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vessel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69269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chemeClr val="bg1"/>
                </a:solidFill>
              </a:rPr>
              <a:t>What</a:t>
            </a:r>
            <a:r>
              <a:rPr lang="de-DE" sz="2800" b="1" dirty="0">
                <a:solidFill>
                  <a:schemeClr val="bg1"/>
                </a:solidFill>
              </a:rPr>
              <a:t> do </a:t>
            </a:r>
            <a:r>
              <a:rPr lang="de-DE" sz="2800" b="1" dirty="0" err="1">
                <a:solidFill>
                  <a:schemeClr val="bg1"/>
                </a:solidFill>
              </a:rPr>
              <a:t>we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use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for</a:t>
            </a:r>
            <a:r>
              <a:rPr lang="de-DE" sz="2800" b="1" dirty="0">
                <a:solidFill>
                  <a:schemeClr val="bg1"/>
                </a:solidFill>
              </a:rPr>
              <a:t> rapid </a:t>
            </a:r>
            <a:r>
              <a:rPr lang="de-DE" sz="2800" b="1" dirty="0" err="1">
                <a:solidFill>
                  <a:schemeClr val="bg1"/>
                </a:solidFill>
              </a:rPr>
              <a:t>induction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and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maintenance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of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hypothermia</a:t>
            </a:r>
            <a:r>
              <a:rPr lang="de-DE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Bild 1" descr="rhinochill_front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3933056"/>
            <a:ext cx="2612868" cy="2209691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E0BE0D3-6171-0B57-56B0-3C1CB8B2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-1" r="26168" b="3573"/>
          <a:stretch/>
        </p:blipFill>
        <p:spPr>
          <a:xfrm>
            <a:off x="4572000" y="2420888"/>
            <a:ext cx="3851920" cy="42210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07904" y="450912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91680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Induction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8144" y="19168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95536" y="188640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    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59632" y="162880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“</a:t>
            </a:r>
            <a:r>
              <a:rPr lang="de-DE" sz="2000" dirty="0" err="1">
                <a:solidFill>
                  <a:schemeClr val="bg1"/>
                </a:solidFill>
              </a:rPr>
              <a:t>RhinoChill</a:t>
            </a:r>
            <a:r>
              <a:rPr lang="de-DE" sz="2000" dirty="0">
                <a:solidFill>
                  <a:schemeClr val="bg1"/>
                </a:solidFill>
              </a:rPr>
              <a:t>®“ – </a:t>
            </a:r>
            <a:r>
              <a:rPr lang="de-DE" sz="2000" dirty="0" err="1">
                <a:solidFill>
                  <a:schemeClr val="bg1"/>
                </a:solidFill>
              </a:rPr>
              <a:t>Intranasal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Cooling</a:t>
            </a:r>
            <a:r>
              <a:rPr lang="de-DE" sz="2000" dirty="0">
                <a:solidFill>
                  <a:schemeClr val="bg1"/>
                </a:solidFill>
              </a:rPr>
              <a:t> System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59F3975-F8A0-4F30-85F9-4F95B0046C5B}"/>
              </a:ext>
            </a:extLst>
          </p:cNvPr>
          <p:cNvGrpSpPr/>
          <p:nvPr/>
        </p:nvGrpSpPr>
        <p:grpSpPr>
          <a:xfrm>
            <a:off x="6732240" y="1268760"/>
            <a:ext cx="1728192" cy="3000375"/>
            <a:chOff x="6732240" y="1268760"/>
            <a:chExt cx="1728192" cy="3000375"/>
          </a:xfrm>
        </p:grpSpPr>
        <p:pic>
          <p:nvPicPr>
            <p:cNvPr id="25606" name="Picture 6" descr="C:\Users\Elmar Landwehr\Desktop\download (1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1772816"/>
              <a:ext cx="1152128" cy="2496319"/>
            </a:xfrm>
            <a:prstGeom prst="rect">
              <a:avLst/>
            </a:prstGeom>
            <a:noFill/>
          </p:spPr>
        </p:pic>
        <p:sp>
          <p:nvSpPr>
            <p:cNvPr id="15" name="Textfeld 14"/>
            <p:cNvSpPr txBox="1"/>
            <p:nvPr/>
          </p:nvSpPr>
          <p:spPr>
            <a:xfrm>
              <a:off x="6732240" y="126876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2 l </a:t>
              </a:r>
              <a:r>
                <a:rPr lang="de-DE" sz="1600" dirty="0" err="1">
                  <a:solidFill>
                    <a:schemeClr val="bg1"/>
                  </a:solidFill>
                </a:rPr>
                <a:t>Coolant-Bottle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CACD761B-39E9-4A91-BD46-C585197A2554}"/>
              </a:ext>
            </a:extLst>
          </p:cNvPr>
          <p:cNvGrpSpPr/>
          <p:nvPr/>
        </p:nvGrpSpPr>
        <p:grpSpPr>
          <a:xfrm>
            <a:off x="6444208" y="4437112"/>
            <a:ext cx="2376264" cy="2086917"/>
            <a:chOff x="6444208" y="4437112"/>
            <a:chExt cx="2237234" cy="2086917"/>
          </a:xfrm>
        </p:grpSpPr>
        <p:pic>
          <p:nvPicPr>
            <p:cNvPr id="25605" name="Picture 5" descr="C:\Users\Elmar Landwehr\Desktop\Braincool_slang_smal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5085184"/>
              <a:ext cx="2237234" cy="1438845"/>
            </a:xfrm>
            <a:prstGeom prst="rect">
              <a:avLst/>
            </a:prstGeom>
            <a:noFill/>
          </p:spPr>
        </p:pic>
        <p:sp>
          <p:nvSpPr>
            <p:cNvPr id="16" name="Textfeld 15"/>
            <p:cNvSpPr txBox="1"/>
            <p:nvPr/>
          </p:nvSpPr>
          <p:spPr>
            <a:xfrm>
              <a:off x="7092280" y="4437112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solidFill>
                    <a:schemeClr val="bg1"/>
                  </a:solidFill>
                </a:rPr>
                <a:t>Intranasal</a:t>
              </a:r>
              <a:br>
                <a:rPr lang="de-DE" sz="1600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Catheter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Bild 8" descr="FR-RC-27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2633092" cy="3703960"/>
          </a:xfrm>
          <a:prstGeom prst="rect">
            <a:avLst/>
          </a:prstGeom>
          <a:ln>
            <a:solidFill>
              <a:srgbClr val="002C5B"/>
            </a:solidFill>
          </a:ln>
        </p:spPr>
      </p:pic>
      <p:pic>
        <p:nvPicPr>
          <p:cNvPr id="11" name="Bild 6" descr="FR-RC-20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2952328" cy="3744416"/>
          </a:xfrm>
          <a:prstGeom prst="rect">
            <a:avLst/>
          </a:prstGeom>
          <a:ln>
            <a:solidFill>
              <a:srgbClr val="002C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395536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The portable, easy </a:t>
            </a:r>
            <a:r>
              <a:rPr lang="de-DE" sz="2800" b="1" dirty="0" err="1">
                <a:solidFill>
                  <a:schemeClr val="bg1"/>
                </a:solidFill>
              </a:rPr>
              <a:t>to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use</a:t>
            </a:r>
            <a:r>
              <a:rPr lang="de-DE" sz="2800" b="1" dirty="0">
                <a:solidFill>
                  <a:schemeClr val="bg1"/>
                </a:solidFill>
              </a:rPr>
              <a:t>, </a:t>
            </a:r>
            <a:r>
              <a:rPr lang="de-DE" sz="2800" b="1" dirty="0" err="1">
                <a:solidFill>
                  <a:schemeClr val="bg1"/>
                </a:solidFill>
              </a:rPr>
              <a:t>Intranasal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Cooling</a:t>
            </a:r>
            <a:r>
              <a:rPr lang="de-DE" sz="2800" b="1" dirty="0">
                <a:solidFill>
                  <a:schemeClr val="bg1"/>
                </a:solidFill>
              </a:rPr>
              <a:t> System (</a:t>
            </a:r>
            <a:r>
              <a:rPr lang="de-DE" sz="2800" b="1" dirty="0" err="1">
                <a:solidFill>
                  <a:schemeClr val="bg1"/>
                </a:solidFill>
              </a:rPr>
              <a:t>RhinoChill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2800" b="1" dirty="0">
                <a:solidFill>
                  <a:schemeClr val="bg1"/>
                </a:solidFill>
              </a:rPr>
              <a:t>®) </a:t>
            </a:r>
            <a:r>
              <a:rPr lang="de-DE" sz="2800" b="1" dirty="0" err="1">
                <a:solidFill>
                  <a:schemeClr val="bg1"/>
                </a:solidFill>
              </a:rPr>
              <a:t>for</a:t>
            </a:r>
            <a:r>
              <a:rPr lang="de-DE" sz="2800" b="1" dirty="0">
                <a:solidFill>
                  <a:schemeClr val="bg1"/>
                </a:solidFill>
              </a:rPr>
              <a:t> ultra-fast </a:t>
            </a:r>
            <a:r>
              <a:rPr lang="de-DE" sz="2800" b="1" dirty="0" err="1">
                <a:solidFill>
                  <a:schemeClr val="bg1"/>
                </a:solidFill>
              </a:rPr>
              <a:t>induction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218115" y="2451141"/>
            <a:ext cx="1962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perfluorohexane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4611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el 1"/>
          <p:cNvSpPr txBox="1">
            <a:spLocks/>
          </p:cNvSpPr>
          <p:nvPr/>
        </p:nvSpPr>
        <p:spPr>
          <a:xfrm>
            <a:off x="0" y="234701"/>
            <a:ext cx="5486400" cy="755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de-DE" dirty="0">
              <a:latin typeface="HelveticaNeueLT W1G 77 BdCn"/>
              <a:cs typeface="HelveticaNeueLT W1G 77 BdCn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HelveticaNeueLT W1G 77 BdCn"/>
              </a:rPr>
              <a:t>The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HelveticaNeueLT W1G 77 BdCn"/>
              </a:rPr>
              <a:t>RhinoChill</a:t>
            </a:r>
            <a:r>
              <a:rPr lang="en-US" b="1" baseline="30000" dirty="0">
                <a:solidFill>
                  <a:schemeClr val="bg1"/>
                </a:solidFill>
                <a:latin typeface="+mn-lt"/>
                <a:cs typeface="HelveticaNeueLT W1G 77 BdCn"/>
              </a:rPr>
              <a:t>®</a:t>
            </a:r>
            <a:r>
              <a:rPr lang="en-US" b="1" dirty="0">
                <a:solidFill>
                  <a:schemeClr val="bg1"/>
                </a:solidFill>
                <a:latin typeface="+mn-lt"/>
                <a:cs typeface="HelveticaNeueLT W1G 77 BdCn"/>
              </a:rPr>
              <a:t> Principle</a:t>
            </a:r>
          </a:p>
          <a:p>
            <a:endParaRPr lang="de-DE" dirty="0">
              <a:solidFill>
                <a:schemeClr val="bg1"/>
              </a:solidFill>
              <a:latin typeface="HelveticaNeueLT W1G 77 BdCn"/>
              <a:cs typeface="HelveticaNeueLT W1G 77 BdCn"/>
            </a:endParaRPr>
          </a:p>
        </p:txBody>
      </p:sp>
      <p:pic>
        <p:nvPicPr>
          <p:cNvPr id="10" name="Bild 16" descr="7_conductive_cool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348880"/>
            <a:ext cx="1257200" cy="1257200"/>
          </a:xfrm>
          <a:prstGeom prst="rect">
            <a:avLst/>
          </a:prstGeom>
        </p:spPr>
      </p:pic>
      <p:pic>
        <p:nvPicPr>
          <p:cNvPr id="11" name="Bild 14" descr="8_evporative_cool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861048"/>
            <a:ext cx="1257200" cy="1257200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3995936" y="37170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  <a:cs typeface="HelveticaNeueLT W1G 47 LtCn"/>
              </a:rPr>
              <a:t>Evaporation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3923928" y="22768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HelveticaNeueLT W1G 47 LtCn"/>
              </a:rPr>
              <a:t>Conduction</a:t>
            </a:r>
          </a:p>
        </p:txBody>
      </p:sp>
      <p:pic>
        <p:nvPicPr>
          <p:cNvPr id="14" name="Bild 4" descr="CoolingHeadsm_ISOcoatedV2.jpg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71975" y="2285975"/>
            <a:ext cx="6013699" cy="3130351"/>
          </a:xfrm>
          <a:prstGeom prst="rect">
            <a:avLst/>
          </a:prstGeom>
        </p:spPr>
      </p:pic>
      <p:cxnSp>
        <p:nvCxnSpPr>
          <p:cNvPr id="9" name="Gewinkelte Verbindung 8"/>
          <p:cNvCxnSpPr/>
          <p:nvPr/>
        </p:nvCxnSpPr>
        <p:spPr>
          <a:xfrm rot="10800000">
            <a:off x="2411760" y="3068960"/>
            <a:ext cx="4876800" cy="111982"/>
          </a:xfrm>
          <a:prstGeom prst="bentConnector3">
            <a:avLst>
              <a:gd name="adj1" fmla="val -297"/>
            </a:avLst>
          </a:prstGeom>
          <a:ln>
            <a:solidFill>
              <a:srgbClr val="5EC5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/>
          <p:nvPr/>
        </p:nvCxnSpPr>
        <p:spPr>
          <a:xfrm rot="10800000" flipV="1">
            <a:off x="2411760" y="3501008"/>
            <a:ext cx="4648203" cy="1038711"/>
          </a:xfrm>
          <a:prstGeom prst="bentConnector3">
            <a:avLst>
              <a:gd name="adj1" fmla="val 351"/>
            </a:avLst>
          </a:prstGeom>
          <a:ln>
            <a:solidFill>
              <a:srgbClr val="5EC5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/>
          <p:nvPr/>
        </p:nvCxnSpPr>
        <p:spPr>
          <a:xfrm rot="10800000">
            <a:off x="2411760" y="6021288"/>
            <a:ext cx="5439544" cy="268560"/>
          </a:xfrm>
          <a:prstGeom prst="bentConnector3">
            <a:avLst>
              <a:gd name="adj1" fmla="val -197"/>
            </a:avLst>
          </a:prstGeom>
          <a:ln>
            <a:solidFill>
              <a:srgbClr val="5EC5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15" descr="9_convective_cooli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5373216"/>
            <a:ext cx="1257200" cy="1257200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3995936" y="530120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HelveticaNeueLT W1G 47 LtCn"/>
              </a:rPr>
              <a:t>Convection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059963" y="3190747"/>
            <a:ext cx="104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~ 2°C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25957"/>
      </p:ext>
    </p:extLst>
  </p:cSld>
  <p:clrMapOvr>
    <a:masterClrMapping/>
  </p:clrMapOvr>
  <p:transition advClick="0" advTm="13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The “</a:t>
            </a:r>
            <a:r>
              <a:rPr lang="de-DE" sz="2800" dirty="0" err="1">
                <a:solidFill>
                  <a:schemeClr val="bg1"/>
                </a:solidFill>
              </a:rPr>
              <a:t>BrainCool</a:t>
            </a:r>
            <a:r>
              <a:rPr lang="de-DE" sz="2800" dirty="0">
                <a:solidFill>
                  <a:schemeClr val="bg1"/>
                </a:solidFill>
              </a:rPr>
              <a:t> System“ – </a:t>
            </a:r>
            <a:r>
              <a:rPr lang="de-DE" sz="2800" dirty="0" err="1">
                <a:solidFill>
                  <a:schemeClr val="bg1"/>
                </a:solidFill>
              </a:rPr>
              <a:t>for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maintenance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of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the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target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temperature</a:t>
            </a:r>
            <a:r>
              <a:rPr lang="de-DE" sz="2800" dirty="0">
                <a:solidFill>
                  <a:schemeClr val="bg1"/>
                </a:solidFill>
              </a:rPr>
              <a:t> after </a:t>
            </a:r>
            <a:r>
              <a:rPr lang="de-DE" sz="2800" dirty="0" err="1">
                <a:solidFill>
                  <a:schemeClr val="bg1"/>
                </a:solidFill>
              </a:rPr>
              <a:t>thrombectomy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and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for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active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rewarming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3" name="Bildobjekt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7525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62068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>
                <a:solidFill>
                  <a:srgbClr val="FF0000"/>
                </a:solidFill>
              </a:rPr>
              <a:t>Co</a:t>
            </a:r>
            <a:r>
              <a:rPr lang="de-DE" sz="3600" b="1" dirty="0" err="1">
                <a:solidFill>
                  <a:schemeClr val="bg1"/>
                </a:solidFill>
              </a:rPr>
              <a:t>mbination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chemeClr val="bg1"/>
                </a:solidFill>
              </a:rPr>
              <a:t>Of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chemeClr val="bg1"/>
                </a:solidFill>
              </a:rPr>
              <a:t>Targeted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T</a:t>
            </a:r>
            <a:r>
              <a:rPr lang="de-DE" sz="3600" b="1" dirty="0" err="1">
                <a:solidFill>
                  <a:schemeClr val="bg1"/>
                </a:solidFill>
              </a:rPr>
              <a:t>emperature</a:t>
            </a:r>
            <a:r>
              <a:rPr lang="de-DE" sz="3600" b="1" dirty="0">
                <a:solidFill>
                  <a:schemeClr val="bg1"/>
                </a:solidFill>
              </a:rPr>
              <a:t>  Management </a:t>
            </a:r>
            <a:r>
              <a:rPr lang="de-DE" sz="3600" b="1" dirty="0" err="1">
                <a:solidFill>
                  <a:schemeClr val="bg1"/>
                </a:solidFill>
              </a:rPr>
              <a:t>and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T</a:t>
            </a:r>
            <a:r>
              <a:rPr lang="de-DE" sz="3600" b="1" dirty="0" err="1">
                <a:solidFill>
                  <a:schemeClr val="bg1"/>
                </a:solidFill>
              </a:rPr>
              <a:t>hrombectomy</a:t>
            </a:r>
            <a:r>
              <a:rPr lang="de-DE" sz="3600" b="1" dirty="0">
                <a:solidFill>
                  <a:schemeClr val="bg1"/>
                </a:solidFill>
              </a:rPr>
              <a:t> After </a:t>
            </a:r>
            <a:r>
              <a:rPr lang="de-DE" sz="3600" b="1" dirty="0" err="1">
                <a:solidFill>
                  <a:srgbClr val="FF0000"/>
                </a:solidFill>
              </a:rPr>
              <a:t>I</a:t>
            </a:r>
            <a:r>
              <a:rPr lang="de-DE" sz="3600" b="1" dirty="0" err="1">
                <a:solidFill>
                  <a:schemeClr val="bg1"/>
                </a:solidFill>
              </a:rPr>
              <a:t>schemic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S</a:t>
            </a:r>
            <a:r>
              <a:rPr lang="de-DE" sz="3600" b="1" dirty="0" err="1">
                <a:solidFill>
                  <a:schemeClr val="bg1"/>
                </a:solidFill>
              </a:rPr>
              <a:t>troke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3588" y="3398588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</a:rPr>
              <a:t>COTTIS-1:   design</a:t>
            </a:r>
          </a:p>
          <a:p>
            <a:pPr algn="ctr"/>
            <a:r>
              <a:rPr lang="de-DE" altLang="de-DE" sz="4400" dirty="0">
                <a:solidFill>
                  <a:schemeClr val="bg1"/>
                </a:solidFill>
              </a:rPr>
              <a:t>a </a:t>
            </a:r>
            <a:r>
              <a:rPr lang="de-DE" altLang="de-DE" sz="4400" dirty="0" err="1">
                <a:solidFill>
                  <a:schemeClr val="bg1"/>
                </a:solidFill>
              </a:rPr>
              <a:t>feasibility</a:t>
            </a:r>
            <a:r>
              <a:rPr lang="de-DE" altLang="de-DE" sz="4400" dirty="0">
                <a:solidFill>
                  <a:schemeClr val="bg1"/>
                </a:solidFill>
              </a:rPr>
              <a:t> </a:t>
            </a:r>
            <a:r>
              <a:rPr lang="de-DE" altLang="de-DE" sz="4400" dirty="0" err="1">
                <a:solidFill>
                  <a:schemeClr val="bg1"/>
                </a:solidFill>
              </a:rPr>
              <a:t>and</a:t>
            </a:r>
            <a:r>
              <a:rPr lang="de-DE" altLang="de-DE" sz="4400" dirty="0">
                <a:solidFill>
                  <a:schemeClr val="bg1"/>
                </a:solidFill>
              </a:rPr>
              <a:t> </a:t>
            </a:r>
            <a:r>
              <a:rPr lang="de-DE" altLang="de-DE" sz="4400" dirty="0" err="1">
                <a:solidFill>
                  <a:schemeClr val="bg1"/>
                </a:solidFill>
              </a:rPr>
              <a:t>safety</a:t>
            </a:r>
            <a:r>
              <a:rPr lang="de-DE" altLang="de-DE" sz="4400" dirty="0">
                <a:solidFill>
                  <a:schemeClr val="bg1"/>
                </a:solidFill>
              </a:rPr>
              <a:t> </a:t>
            </a:r>
            <a:r>
              <a:rPr lang="de-DE" altLang="de-DE" sz="4400" dirty="0" err="1">
                <a:solidFill>
                  <a:schemeClr val="bg1"/>
                </a:solidFill>
              </a:rPr>
              <a:t>study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07704" y="54993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Bardutzky J, et al. </a:t>
            </a:r>
            <a:r>
              <a:rPr lang="de-DE" dirty="0" err="1">
                <a:solidFill>
                  <a:schemeClr val="bg1"/>
                </a:solidFill>
              </a:rPr>
              <a:t>Stroke</a:t>
            </a:r>
            <a:r>
              <a:rPr lang="de-DE" dirty="0">
                <a:solidFill>
                  <a:schemeClr val="bg1"/>
                </a:solidFill>
              </a:rPr>
              <a:t> &amp; </a:t>
            </a:r>
            <a:r>
              <a:rPr lang="de-DE" dirty="0" err="1">
                <a:solidFill>
                  <a:schemeClr val="bg1"/>
                </a:solidFill>
              </a:rPr>
              <a:t>Vascular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Neurology</a:t>
            </a:r>
            <a:r>
              <a:rPr lang="de-DE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73205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418" t="4376" r="623" b="51862"/>
          <a:stretch/>
        </p:blipFill>
        <p:spPr>
          <a:xfrm>
            <a:off x="539552" y="1412776"/>
            <a:ext cx="7488832" cy="40485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11760" y="3326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Main </a:t>
            </a:r>
            <a:r>
              <a:rPr lang="de-DE" sz="2800" b="1" dirty="0" err="1">
                <a:solidFill>
                  <a:schemeClr val="bg1"/>
                </a:solidFill>
              </a:rPr>
              <a:t>inclusion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criteria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6804248" y="4293096"/>
            <a:ext cx="1152128" cy="4680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442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6.7|10.6|2.9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908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HelveticaNeueLT W1G 47 LtCn</vt:lpstr>
      <vt:lpstr>HelveticaNeueLT W1G 77 BdCn</vt:lpstr>
      <vt:lpstr>Sofia Pro Light</vt:lpstr>
      <vt:lpstr>Sofia Pro Regular</vt:lpstr>
      <vt:lpstr>Symbol</vt:lpstr>
      <vt:lpstr>Trebuchet MS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COTTIS-1: design</vt:lpstr>
      <vt:lpstr>COTTIS-1: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Matched-pair Analysis</vt:lpstr>
      <vt:lpstr>PowerPoint Presentation</vt:lpstr>
      <vt:lpstr>Course of temperature</vt:lpstr>
      <vt:lpstr>Primary endpoint:  dichotomized mRS 0-2  vs   3-6 after 90days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Elmar Landwehr</dc:creator>
  <cp:lastModifiedBy>Mohammad Fazel</cp:lastModifiedBy>
  <cp:revision>48</cp:revision>
  <dcterms:created xsi:type="dcterms:W3CDTF">2023-12-29T11:21:08Z</dcterms:created>
  <dcterms:modified xsi:type="dcterms:W3CDTF">2024-07-08T09:15:31Z</dcterms:modified>
</cp:coreProperties>
</file>